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Lst>
  <p:notesMasterIdLst>
    <p:notesMasterId r:id="rId40"/>
  </p:notesMasterIdLst>
  <p:handoutMasterIdLst>
    <p:handoutMasterId r:id="rId41"/>
  </p:handoutMasterIdLst>
  <p:sldIdLst>
    <p:sldId id="257" r:id="rId2"/>
    <p:sldId id="258" r:id="rId3"/>
    <p:sldId id="333" r:id="rId4"/>
    <p:sldId id="332" r:id="rId5"/>
    <p:sldId id="259" r:id="rId6"/>
    <p:sldId id="295" r:id="rId7"/>
    <p:sldId id="323" r:id="rId8"/>
    <p:sldId id="261" r:id="rId9"/>
    <p:sldId id="262" r:id="rId10"/>
    <p:sldId id="336" r:id="rId11"/>
    <p:sldId id="284" r:id="rId12"/>
    <p:sldId id="294" r:id="rId13"/>
    <p:sldId id="306" r:id="rId14"/>
    <p:sldId id="307" r:id="rId15"/>
    <p:sldId id="309" r:id="rId16"/>
    <p:sldId id="312" r:id="rId17"/>
    <p:sldId id="313" r:id="rId18"/>
    <p:sldId id="303" r:id="rId19"/>
    <p:sldId id="337" r:id="rId20"/>
    <p:sldId id="343" r:id="rId21"/>
    <p:sldId id="338" r:id="rId22"/>
    <p:sldId id="339" r:id="rId23"/>
    <p:sldId id="340" r:id="rId24"/>
    <p:sldId id="341" r:id="rId25"/>
    <p:sldId id="342" r:id="rId26"/>
    <p:sldId id="344" r:id="rId27"/>
    <p:sldId id="345" r:id="rId28"/>
    <p:sldId id="346" r:id="rId29"/>
    <p:sldId id="347" r:id="rId30"/>
    <p:sldId id="348" r:id="rId31"/>
    <p:sldId id="349" r:id="rId32"/>
    <p:sldId id="273" r:id="rId33"/>
    <p:sldId id="334" r:id="rId34"/>
    <p:sldId id="335" r:id="rId35"/>
    <p:sldId id="275" r:id="rId36"/>
    <p:sldId id="281" r:id="rId37"/>
    <p:sldId id="282" r:id="rId38"/>
    <p:sldId id="283" r:id="rId39"/>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5">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B636"/>
    <a:srgbClr val="E0E0E0"/>
    <a:srgbClr val="4289C8"/>
    <a:srgbClr val="CCCC00"/>
    <a:srgbClr val="21518B"/>
    <a:srgbClr val="265C9E"/>
    <a:srgbClr val="99CC00"/>
    <a:srgbClr val="A1E2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03" autoAdjust="0"/>
    <p:restoredTop sz="93466" autoAdjust="0"/>
  </p:normalViewPr>
  <p:slideViewPr>
    <p:cSldViewPr>
      <p:cViewPr>
        <p:scale>
          <a:sx n="66" d="100"/>
          <a:sy n="66" d="100"/>
        </p:scale>
        <p:origin x="2364" y="-384"/>
      </p:cViewPr>
      <p:guideLst>
        <p:guide orient="horz" pos="3115"/>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53"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1048754"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8717E5-D896-4DF6-98BB-AAC3FBF0B120}" type="datetimeFigureOut">
              <a:rPr lang="en-US" smtClean="0"/>
              <a:pPr/>
              <a:t>12/8/2024</a:t>
            </a:fld>
            <a:endParaRPr lang="en-US"/>
          </a:p>
        </p:txBody>
      </p:sp>
      <p:sp>
        <p:nvSpPr>
          <p:cNvPr id="1048755"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1048756"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A6C5D20-D842-48A2-BD86-6585F2333E04}"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47"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1048748"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DE9058F-1B04-47C4-AD1D-E7C5DDD1AB3C}" type="datetimeFigureOut">
              <a:rPr lang="en-US" smtClean="0"/>
              <a:pPr/>
              <a:t>12/8/2024</a:t>
            </a:fld>
            <a:endParaRPr lang="en-US"/>
          </a:p>
        </p:txBody>
      </p:sp>
      <p:sp>
        <p:nvSpPr>
          <p:cNvPr id="1048749" name="Slide Image Placeholder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1440" tIns="45720" rIns="91440" bIns="45720" rtlCol="0" anchor="ctr"/>
          <a:lstStyle/>
          <a:p>
            <a:endParaRPr lang="en-US"/>
          </a:p>
        </p:txBody>
      </p:sp>
      <p:sp>
        <p:nvSpPr>
          <p:cNvPr id="1048750"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51"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1048752"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133F1AF-1E3B-4A0F-B870-CE1C0CE54630}"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Slide Image Placeholder 1"/>
          <p:cNvSpPr>
            <a:spLocks noGrp="1" noRot="1" noChangeAspect="1"/>
          </p:cNvSpPr>
          <p:nvPr>
            <p:ph type="sldImg"/>
          </p:nvPr>
        </p:nvSpPr>
        <p:spPr/>
      </p:sp>
      <p:sp>
        <p:nvSpPr>
          <p:cNvPr id="1048594" name="Notes Placeholder 2"/>
          <p:cNvSpPr>
            <a:spLocks noGrp="1"/>
          </p:cNvSpPr>
          <p:nvPr>
            <p:ph type="body" idx="1"/>
          </p:nvPr>
        </p:nvSpPr>
        <p:spPr/>
        <p:txBody>
          <a:bodyPr>
            <a:normAutofit/>
          </a:bodyPr>
          <a:lstStyle/>
          <a:p>
            <a:endParaRPr lang="en-US" dirty="0"/>
          </a:p>
        </p:txBody>
      </p:sp>
      <p:sp>
        <p:nvSpPr>
          <p:cNvPr id="1048595" name="Slide Number Placeholder 3"/>
          <p:cNvSpPr>
            <a:spLocks noGrp="1"/>
          </p:cNvSpPr>
          <p:nvPr>
            <p:ph type="sldNum" sz="quarter" idx="10"/>
          </p:nvPr>
        </p:nvSpPr>
        <p:spPr/>
        <p:txBody>
          <a:bodyPr/>
          <a:lstStyle/>
          <a:p>
            <a:fld id="{7133F1AF-1E3B-4A0F-B870-CE1C0CE5463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3</a:t>
            </a:fld>
            <a:endParaRPr lang="en-US"/>
          </a:p>
        </p:txBody>
      </p:sp>
    </p:spTree>
    <p:extLst>
      <p:ext uri="{BB962C8B-B14F-4D97-AF65-F5344CB8AC3E}">
        <p14:creationId xmlns:p14="http://schemas.microsoft.com/office/powerpoint/2010/main" val="3835840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4</a:t>
            </a:fld>
            <a:endParaRPr lang="en-US"/>
          </a:p>
        </p:txBody>
      </p:sp>
    </p:spTree>
    <p:extLst>
      <p:ext uri="{BB962C8B-B14F-4D97-AF65-F5344CB8AC3E}">
        <p14:creationId xmlns:p14="http://schemas.microsoft.com/office/powerpoint/2010/main" val="2320018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7</a:t>
            </a:fld>
            <a:endParaRPr lang="en-US"/>
          </a:p>
        </p:txBody>
      </p:sp>
    </p:spTree>
    <p:extLst>
      <p:ext uri="{BB962C8B-B14F-4D97-AF65-F5344CB8AC3E}">
        <p14:creationId xmlns:p14="http://schemas.microsoft.com/office/powerpoint/2010/main" val="1449466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10</a:t>
            </a:fld>
            <a:endParaRPr lang="en-US"/>
          </a:p>
        </p:txBody>
      </p:sp>
    </p:spTree>
    <p:extLst>
      <p:ext uri="{BB962C8B-B14F-4D97-AF65-F5344CB8AC3E}">
        <p14:creationId xmlns:p14="http://schemas.microsoft.com/office/powerpoint/2010/main" val="3112492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15</a:t>
            </a:fld>
            <a:endParaRPr lang="en-US"/>
          </a:p>
        </p:txBody>
      </p:sp>
    </p:spTree>
    <p:extLst>
      <p:ext uri="{BB962C8B-B14F-4D97-AF65-F5344CB8AC3E}">
        <p14:creationId xmlns:p14="http://schemas.microsoft.com/office/powerpoint/2010/main" val="172322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16</a:t>
            </a:fld>
            <a:endParaRPr lang="en-US"/>
          </a:p>
        </p:txBody>
      </p:sp>
    </p:spTree>
    <p:extLst>
      <p:ext uri="{BB962C8B-B14F-4D97-AF65-F5344CB8AC3E}">
        <p14:creationId xmlns:p14="http://schemas.microsoft.com/office/powerpoint/2010/main" val="223606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33F1AF-1E3B-4A0F-B870-CE1C0CE54630}" type="slidenum">
              <a:rPr lang="en-US" smtClean="0"/>
              <a:pPr/>
              <a:t>17</a:t>
            </a:fld>
            <a:endParaRPr lang="en-US"/>
          </a:p>
        </p:txBody>
      </p:sp>
    </p:spTree>
    <p:extLst>
      <p:ext uri="{BB962C8B-B14F-4D97-AF65-F5344CB8AC3E}">
        <p14:creationId xmlns:p14="http://schemas.microsoft.com/office/powerpoint/2010/main" val="3218930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Slide Image Placeholder 1"/>
          <p:cNvSpPr>
            <a:spLocks noGrp="1" noRot="1" noChangeAspect="1"/>
          </p:cNvSpPr>
          <p:nvPr>
            <p:ph type="sldImg"/>
          </p:nvPr>
        </p:nvSpPr>
        <p:spPr/>
      </p:sp>
      <p:sp>
        <p:nvSpPr>
          <p:cNvPr id="1048685" name="Notes Placeholder 2"/>
          <p:cNvSpPr>
            <a:spLocks noGrp="1"/>
          </p:cNvSpPr>
          <p:nvPr>
            <p:ph type="body" idx="1"/>
          </p:nvPr>
        </p:nvSpPr>
        <p:spPr/>
        <p:txBody>
          <a:bodyPr/>
          <a:lstStyle/>
          <a:p>
            <a:endParaRPr lang="en-US" dirty="0"/>
          </a:p>
        </p:txBody>
      </p:sp>
      <p:sp>
        <p:nvSpPr>
          <p:cNvPr id="1048686" name="Slide Number Placeholder 3"/>
          <p:cNvSpPr>
            <a:spLocks noGrp="1"/>
          </p:cNvSpPr>
          <p:nvPr>
            <p:ph type="sldNum" sz="quarter" idx="5"/>
          </p:nvPr>
        </p:nvSpPr>
        <p:spPr/>
        <p:txBody>
          <a:bodyPr/>
          <a:lstStyle/>
          <a:p>
            <a:fld id="{7133F1AF-1E3B-4A0F-B870-CE1C0CE54630}" type="slidenum">
              <a:rPr lang="en-US" smtClean="0"/>
              <a:pPr/>
              <a:t>37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Slide Image Placeholder 1"/>
          <p:cNvSpPr>
            <a:spLocks noGrp="1" noRot="1" noChangeAspect="1"/>
          </p:cNvSpPr>
          <p:nvPr>
            <p:ph type="sldImg"/>
          </p:nvPr>
        </p:nvSpPr>
        <p:spPr/>
      </p:sp>
      <p:sp>
        <p:nvSpPr>
          <p:cNvPr id="1048693" name="Notes Placeholder 2"/>
          <p:cNvSpPr>
            <a:spLocks noGrp="1"/>
          </p:cNvSpPr>
          <p:nvPr>
            <p:ph type="body" idx="1"/>
          </p:nvPr>
        </p:nvSpPr>
        <p:spPr/>
        <p:txBody>
          <a:bodyPr/>
          <a:lstStyle/>
          <a:p>
            <a:endParaRPr lang="en-US" dirty="0"/>
          </a:p>
        </p:txBody>
      </p:sp>
      <p:sp>
        <p:nvSpPr>
          <p:cNvPr id="1048694" name="Slide Number Placeholder 3"/>
          <p:cNvSpPr>
            <a:spLocks noGrp="1"/>
          </p:cNvSpPr>
          <p:nvPr>
            <p:ph type="sldNum" sz="quarter" idx="5"/>
          </p:nvPr>
        </p:nvSpPr>
        <p:spPr/>
        <p:txBody>
          <a:bodyPr/>
          <a:lstStyle/>
          <a:p>
            <a:fld id="{7133F1AF-1E3B-4A0F-B870-CE1C0CE54630}"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95" name="Title 1"/>
          <p:cNvSpPr>
            <a:spLocks noGrp="1"/>
          </p:cNvSpPr>
          <p:nvPr>
            <p:ph type="ctrTitle"/>
          </p:nvPr>
        </p:nvSpPr>
        <p:spPr>
          <a:xfrm>
            <a:off x="514350" y="3077283"/>
            <a:ext cx="5829300" cy="2123369"/>
          </a:xfrm>
        </p:spPr>
        <p:txBody>
          <a:bodyPr/>
          <a:lstStyle/>
          <a:p>
            <a:r>
              <a:rPr lang="en-US"/>
              <a:t>Click to edit Master title style</a:t>
            </a:r>
          </a:p>
        </p:txBody>
      </p:sp>
      <p:sp>
        <p:nvSpPr>
          <p:cNvPr id="1048696"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48697" name="Date Placeholder 3"/>
          <p:cNvSpPr>
            <a:spLocks noGrp="1"/>
          </p:cNvSpPr>
          <p:nvPr>
            <p:ph type="dt" sz="half" idx="10"/>
          </p:nvPr>
        </p:nvSpPr>
        <p:spPr/>
        <p:txBody>
          <a:bodyPr/>
          <a:lstStyle/>
          <a:p>
            <a:fld id="{89F46739-6336-430D-A417-738A246789DB}" type="datetime1">
              <a:rPr lang="en-US" smtClean="0"/>
              <a:pPr/>
              <a:t>12/8/2024</a:t>
            </a:fld>
            <a:endParaRPr lang="en-US"/>
          </a:p>
        </p:txBody>
      </p:sp>
      <p:sp>
        <p:nvSpPr>
          <p:cNvPr id="1048698" name="Footer Placeholder 4"/>
          <p:cNvSpPr>
            <a:spLocks noGrp="1"/>
          </p:cNvSpPr>
          <p:nvPr>
            <p:ph type="ftr" sz="quarter" idx="11"/>
          </p:nvPr>
        </p:nvSpPr>
        <p:spPr/>
        <p:txBody>
          <a:bodyPr/>
          <a:lstStyle/>
          <a:p>
            <a:endParaRPr lang="en-US"/>
          </a:p>
        </p:txBody>
      </p:sp>
      <p:sp>
        <p:nvSpPr>
          <p:cNvPr id="1048699"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709" name="Title 1"/>
          <p:cNvSpPr>
            <a:spLocks noGrp="1"/>
          </p:cNvSpPr>
          <p:nvPr>
            <p:ph type="title"/>
          </p:nvPr>
        </p:nvSpPr>
        <p:spPr/>
        <p:txBody>
          <a:bodyPr/>
          <a:lstStyle/>
          <a:p>
            <a:r>
              <a:rPr lang="en-US"/>
              <a:t>Click to edit Master title style</a:t>
            </a:r>
          </a:p>
        </p:txBody>
      </p:sp>
      <p:sp>
        <p:nvSpPr>
          <p:cNvPr id="1048710"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1" name="Date Placeholder 3"/>
          <p:cNvSpPr>
            <a:spLocks noGrp="1"/>
          </p:cNvSpPr>
          <p:nvPr>
            <p:ph type="dt" sz="half" idx="10"/>
          </p:nvPr>
        </p:nvSpPr>
        <p:spPr/>
        <p:txBody>
          <a:bodyPr/>
          <a:lstStyle/>
          <a:p>
            <a:fld id="{C2E14E12-0D96-4EB1-8369-64538C6EAE87}" type="datetime1">
              <a:rPr lang="en-US" smtClean="0"/>
              <a:pPr/>
              <a:t>12/8/2024</a:t>
            </a:fld>
            <a:endParaRPr lang="en-US"/>
          </a:p>
        </p:txBody>
      </p:sp>
      <p:sp>
        <p:nvSpPr>
          <p:cNvPr id="1048712" name="Footer Placeholder 4"/>
          <p:cNvSpPr>
            <a:spLocks noGrp="1"/>
          </p:cNvSpPr>
          <p:nvPr>
            <p:ph type="ftr" sz="quarter" idx="11"/>
          </p:nvPr>
        </p:nvSpPr>
        <p:spPr/>
        <p:txBody>
          <a:bodyPr/>
          <a:lstStyle/>
          <a:p>
            <a:endParaRPr lang="en-US"/>
          </a:p>
        </p:txBody>
      </p:sp>
      <p:sp>
        <p:nvSpPr>
          <p:cNvPr id="1048713"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25" name="Title 1"/>
          <p:cNvSpPr>
            <a:spLocks noGrp="1"/>
          </p:cNvSpPr>
          <p:nvPr>
            <p:ph type="title"/>
          </p:nvPr>
        </p:nvSpPr>
        <p:spPr>
          <a:xfrm>
            <a:off x="541735" y="6365524"/>
            <a:ext cx="5829300" cy="1967442"/>
          </a:xfrm>
        </p:spPr>
        <p:txBody>
          <a:bodyPr anchor="t"/>
          <a:lstStyle>
            <a:lvl1pPr algn="l">
              <a:defRPr sz="4000" b="1" cap="all"/>
            </a:lvl1pPr>
          </a:lstStyle>
          <a:p>
            <a:r>
              <a:rPr lang="en-US"/>
              <a:t>Click to edit Master title style</a:t>
            </a:r>
          </a:p>
        </p:txBody>
      </p:sp>
      <p:sp>
        <p:nvSpPr>
          <p:cNvPr id="1048726" name="Text Placeholder 2"/>
          <p:cNvSpPr>
            <a:spLocks noGrp="1"/>
          </p:cNvSpPr>
          <p:nvPr>
            <p:ph type="body" idx="1"/>
          </p:nvPr>
        </p:nvSpPr>
        <p:spPr>
          <a:xfrm>
            <a:off x="541735" y="4198588"/>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27" name="Date Placeholder 3"/>
          <p:cNvSpPr>
            <a:spLocks noGrp="1"/>
          </p:cNvSpPr>
          <p:nvPr>
            <p:ph type="dt" sz="half" idx="10"/>
          </p:nvPr>
        </p:nvSpPr>
        <p:spPr/>
        <p:txBody>
          <a:bodyPr/>
          <a:lstStyle/>
          <a:p>
            <a:fld id="{F9E399F8-D302-4D7E-B04B-762ED5F46824}" type="datetime1">
              <a:rPr lang="en-US" smtClean="0"/>
              <a:pPr/>
              <a:t>12/8/2024</a:t>
            </a:fld>
            <a:endParaRPr lang="en-US"/>
          </a:p>
        </p:txBody>
      </p:sp>
      <p:sp>
        <p:nvSpPr>
          <p:cNvPr id="1048728" name="Footer Placeholder 4"/>
          <p:cNvSpPr>
            <a:spLocks noGrp="1"/>
          </p:cNvSpPr>
          <p:nvPr>
            <p:ph type="ftr" sz="quarter" idx="11"/>
          </p:nvPr>
        </p:nvSpPr>
        <p:spPr/>
        <p:txBody>
          <a:bodyPr/>
          <a:lstStyle/>
          <a:p>
            <a:endParaRPr lang="en-US"/>
          </a:p>
        </p:txBody>
      </p:sp>
      <p:sp>
        <p:nvSpPr>
          <p:cNvPr id="1048729"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73" name="Title 1"/>
          <p:cNvSpPr>
            <a:spLocks noGrp="1"/>
          </p:cNvSpPr>
          <p:nvPr>
            <p:ph type="title"/>
          </p:nvPr>
        </p:nvSpPr>
        <p:spPr/>
        <p:txBody>
          <a:bodyPr/>
          <a:lstStyle/>
          <a:p>
            <a:r>
              <a:rPr lang="en-US"/>
              <a:t>Click to edit Master title style</a:t>
            </a:r>
          </a:p>
        </p:txBody>
      </p:sp>
      <p:sp>
        <p:nvSpPr>
          <p:cNvPr id="1048674" name="Content Placeholder 2"/>
          <p:cNvSpPr>
            <a:spLocks noGrp="1"/>
          </p:cNvSpPr>
          <p:nvPr>
            <p:ph sz="half" idx="1"/>
          </p:nvPr>
        </p:nvSpPr>
        <p:spPr>
          <a:xfrm>
            <a:off x="257176" y="3338691"/>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5" name="Content Placeholder 3"/>
          <p:cNvSpPr>
            <a:spLocks noGrp="1"/>
          </p:cNvSpPr>
          <p:nvPr>
            <p:ph sz="half" idx="2"/>
          </p:nvPr>
        </p:nvSpPr>
        <p:spPr>
          <a:xfrm>
            <a:off x="2628901" y="3338691"/>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6" name="Date Placeholder 4"/>
          <p:cNvSpPr>
            <a:spLocks noGrp="1"/>
          </p:cNvSpPr>
          <p:nvPr>
            <p:ph type="dt" sz="half" idx="10"/>
          </p:nvPr>
        </p:nvSpPr>
        <p:spPr/>
        <p:txBody>
          <a:bodyPr/>
          <a:lstStyle/>
          <a:p>
            <a:fld id="{97720135-CE89-49D0-8AE9-6D71E3AD429C}" type="datetime1">
              <a:rPr lang="en-US" smtClean="0"/>
              <a:pPr/>
              <a:t>12/8/2024</a:t>
            </a:fld>
            <a:endParaRPr lang="en-US"/>
          </a:p>
        </p:txBody>
      </p:sp>
      <p:sp>
        <p:nvSpPr>
          <p:cNvPr id="1048677" name="Footer Placeholder 5"/>
          <p:cNvSpPr>
            <a:spLocks noGrp="1"/>
          </p:cNvSpPr>
          <p:nvPr>
            <p:ph type="ftr" sz="quarter" idx="11"/>
          </p:nvPr>
        </p:nvSpPr>
        <p:spPr/>
        <p:txBody>
          <a:bodyPr/>
          <a:lstStyle/>
          <a:p>
            <a:endParaRPr lang="en-US"/>
          </a:p>
        </p:txBody>
      </p:sp>
      <p:sp>
        <p:nvSpPr>
          <p:cNvPr id="1048678" name="Slide Number Placeholder 6"/>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30" name="Title 1"/>
          <p:cNvSpPr>
            <a:spLocks noGrp="1"/>
          </p:cNvSpPr>
          <p:nvPr>
            <p:ph type="title"/>
          </p:nvPr>
        </p:nvSpPr>
        <p:spPr>
          <a:xfrm>
            <a:off x="342900" y="396699"/>
            <a:ext cx="6172200" cy="1651000"/>
          </a:xfrm>
        </p:spPr>
        <p:txBody>
          <a:bodyPr/>
          <a:lstStyle/>
          <a:p>
            <a:r>
              <a:rPr lang="en-US"/>
              <a:t>Click to edit Master title style</a:t>
            </a:r>
          </a:p>
        </p:txBody>
      </p:sp>
      <p:sp>
        <p:nvSpPr>
          <p:cNvPr id="1048731" name="Text Placeholder 2"/>
          <p:cNvSpPr>
            <a:spLocks noGrp="1"/>
          </p:cNvSpPr>
          <p:nvPr>
            <p:ph type="body" idx="1"/>
          </p:nvPr>
        </p:nvSpPr>
        <p:spPr>
          <a:xfrm>
            <a:off x="342901"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2" name="Content Placeholder 3"/>
          <p:cNvSpPr>
            <a:spLocks noGrp="1"/>
          </p:cNvSpPr>
          <p:nvPr>
            <p:ph sz="half" idx="2"/>
          </p:nvPr>
        </p:nvSpPr>
        <p:spPr>
          <a:xfrm>
            <a:off x="342901"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3" name="Text Placehold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4"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5" name="Date Placeholder 6"/>
          <p:cNvSpPr>
            <a:spLocks noGrp="1"/>
          </p:cNvSpPr>
          <p:nvPr>
            <p:ph type="dt" sz="half" idx="10"/>
          </p:nvPr>
        </p:nvSpPr>
        <p:spPr/>
        <p:txBody>
          <a:bodyPr/>
          <a:lstStyle/>
          <a:p>
            <a:fld id="{FB055F1F-435F-42F3-BC34-E61E8294AF7C}" type="datetime1">
              <a:rPr lang="en-US" smtClean="0"/>
              <a:pPr/>
              <a:t>12/8/2024</a:t>
            </a:fld>
            <a:endParaRPr lang="en-US"/>
          </a:p>
        </p:txBody>
      </p:sp>
      <p:sp>
        <p:nvSpPr>
          <p:cNvPr id="1048736" name="Footer Placeholder 7"/>
          <p:cNvSpPr>
            <a:spLocks noGrp="1"/>
          </p:cNvSpPr>
          <p:nvPr>
            <p:ph type="ftr" sz="quarter" idx="11"/>
          </p:nvPr>
        </p:nvSpPr>
        <p:spPr/>
        <p:txBody>
          <a:bodyPr/>
          <a:lstStyle/>
          <a:p>
            <a:endParaRPr lang="en-US"/>
          </a:p>
        </p:txBody>
      </p:sp>
      <p:sp>
        <p:nvSpPr>
          <p:cNvPr id="1048737" name="Slide Number Placeholder 8"/>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00" name="Title 1"/>
          <p:cNvSpPr>
            <a:spLocks noGrp="1"/>
          </p:cNvSpPr>
          <p:nvPr>
            <p:ph type="title"/>
          </p:nvPr>
        </p:nvSpPr>
        <p:spPr/>
        <p:txBody>
          <a:bodyPr/>
          <a:lstStyle/>
          <a:p>
            <a:r>
              <a:rPr lang="en-US"/>
              <a:t>Click to edit Master title style</a:t>
            </a:r>
          </a:p>
        </p:txBody>
      </p:sp>
      <p:sp>
        <p:nvSpPr>
          <p:cNvPr id="1048701" name="Date Placeholder 2"/>
          <p:cNvSpPr>
            <a:spLocks noGrp="1"/>
          </p:cNvSpPr>
          <p:nvPr>
            <p:ph type="dt" sz="half" idx="10"/>
          </p:nvPr>
        </p:nvSpPr>
        <p:spPr/>
        <p:txBody>
          <a:bodyPr/>
          <a:lstStyle/>
          <a:p>
            <a:fld id="{51F8F5F5-74D1-4CF1-88A3-BE6030E8E7B0}" type="datetime1">
              <a:rPr lang="en-US" smtClean="0"/>
              <a:pPr/>
              <a:t>12/8/2024</a:t>
            </a:fld>
            <a:endParaRPr lang="en-US"/>
          </a:p>
        </p:txBody>
      </p:sp>
      <p:sp>
        <p:nvSpPr>
          <p:cNvPr id="1048702" name="Footer Placeholder 3"/>
          <p:cNvSpPr>
            <a:spLocks noGrp="1"/>
          </p:cNvSpPr>
          <p:nvPr>
            <p:ph type="ftr" sz="quarter" idx="11"/>
          </p:nvPr>
        </p:nvSpPr>
        <p:spPr/>
        <p:txBody>
          <a:bodyPr/>
          <a:lstStyle/>
          <a:p>
            <a:endParaRPr lang="en-US"/>
          </a:p>
        </p:txBody>
      </p:sp>
      <p:sp>
        <p:nvSpPr>
          <p:cNvPr id="1048703" name="Slide Number Placeholder 4"/>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38" name="Date Placeholder 1"/>
          <p:cNvSpPr>
            <a:spLocks noGrp="1"/>
          </p:cNvSpPr>
          <p:nvPr>
            <p:ph type="dt" sz="half" idx="10"/>
          </p:nvPr>
        </p:nvSpPr>
        <p:spPr/>
        <p:txBody>
          <a:bodyPr/>
          <a:lstStyle/>
          <a:p>
            <a:fld id="{E6285F13-6407-406D-BEF6-15A8C9DC0D93}" type="datetime1">
              <a:rPr lang="en-US" smtClean="0"/>
              <a:pPr/>
              <a:t>12/8/2024</a:t>
            </a:fld>
            <a:endParaRPr lang="en-US"/>
          </a:p>
        </p:txBody>
      </p:sp>
      <p:sp>
        <p:nvSpPr>
          <p:cNvPr id="1048739" name="Footer Placeholder 2"/>
          <p:cNvSpPr>
            <a:spLocks noGrp="1"/>
          </p:cNvSpPr>
          <p:nvPr>
            <p:ph type="ftr" sz="quarter" idx="11"/>
          </p:nvPr>
        </p:nvSpPr>
        <p:spPr/>
        <p:txBody>
          <a:bodyPr/>
          <a:lstStyle/>
          <a:p>
            <a:endParaRPr lang="en-US"/>
          </a:p>
        </p:txBody>
      </p:sp>
      <p:sp>
        <p:nvSpPr>
          <p:cNvPr id="1048740" name="Slide Number Placeholder 3"/>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41" name="Title 1"/>
          <p:cNvSpPr>
            <a:spLocks noGrp="1"/>
          </p:cNvSpPr>
          <p:nvPr>
            <p:ph type="title"/>
          </p:nvPr>
        </p:nvSpPr>
        <p:spPr>
          <a:xfrm>
            <a:off x="342901" y="394405"/>
            <a:ext cx="2256235" cy="1678517"/>
          </a:xfrm>
        </p:spPr>
        <p:txBody>
          <a:bodyPr anchor="b"/>
          <a:lstStyle>
            <a:lvl1pPr algn="l">
              <a:defRPr sz="2000" b="1"/>
            </a:lvl1pPr>
          </a:lstStyle>
          <a:p>
            <a:r>
              <a:rPr lang="en-US"/>
              <a:t>Click to edit Master title style</a:t>
            </a:r>
          </a:p>
        </p:txBody>
      </p:sp>
      <p:sp>
        <p:nvSpPr>
          <p:cNvPr id="1048742" name="Content Placeholder 2"/>
          <p:cNvSpPr>
            <a:spLocks noGrp="1"/>
          </p:cNvSpPr>
          <p:nvPr>
            <p:ph idx="1"/>
          </p:nvPr>
        </p:nvSpPr>
        <p:spPr>
          <a:xfrm>
            <a:off x="2681288" y="394408"/>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3" name="Text Placeholder 3"/>
          <p:cNvSpPr>
            <a:spLocks noGrp="1"/>
          </p:cNvSpPr>
          <p:nvPr>
            <p:ph type="body" sz="half" idx="2"/>
          </p:nvPr>
        </p:nvSpPr>
        <p:spPr>
          <a:xfrm>
            <a:off x="342901" y="2072924"/>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44" name="Date Placeholder 4"/>
          <p:cNvSpPr>
            <a:spLocks noGrp="1"/>
          </p:cNvSpPr>
          <p:nvPr>
            <p:ph type="dt" sz="half" idx="10"/>
          </p:nvPr>
        </p:nvSpPr>
        <p:spPr/>
        <p:txBody>
          <a:bodyPr/>
          <a:lstStyle/>
          <a:p>
            <a:fld id="{887EB5E6-C2F6-4A34-BF1A-EDC80A27D1F6}" type="datetime1">
              <a:rPr lang="en-US" smtClean="0"/>
              <a:pPr/>
              <a:t>12/8/2024</a:t>
            </a:fld>
            <a:endParaRPr lang="en-US"/>
          </a:p>
        </p:txBody>
      </p:sp>
      <p:sp>
        <p:nvSpPr>
          <p:cNvPr id="1048745" name="Footer Placeholder 5"/>
          <p:cNvSpPr>
            <a:spLocks noGrp="1"/>
          </p:cNvSpPr>
          <p:nvPr>
            <p:ph type="ftr" sz="quarter" idx="11"/>
          </p:nvPr>
        </p:nvSpPr>
        <p:spPr/>
        <p:txBody>
          <a:bodyPr/>
          <a:lstStyle/>
          <a:p>
            <a:endParaRPr lang="en-US"/>
          </a:p>
        </p:txBody>
      </p:sp>
      <p:sp>
        <p:nvSpPr>
          <p:cNvPr id="1048746" name="Slide Number Placeholder 6"/>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14"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p>
        </p:txBody>
      </p:sp>
      <p:sp>
        <p:nvSpPr>
          <p:cNvPr id="1048715"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716"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17" name="Date Placeholder 4"/>
          <p:cNvSpPr>
            <a:spLocks noGrp="1"/>
          </p:cNvSpPr>
          <p:nvPr>
            <p:ph type="dt" sz="half" idx="10"/>
          </p:nvPr>
        </p:nvSpPr>
        <p:spPr/>
        <p:txBody>
          <a:bodyPr/>
          <a:lstStyle/>
          <a:p>
            <a:fld id="{EF083732-30A9-446F-AD56-9D9FE7B9A388}" type="datetime1">
              <a:rPr lang="en-US" smtClean="0"/>
              <a:pPr/>
              <a:t>12/8/2024</a:t>
            </a:fld>
            <a:endParaRPr lang="en-US"/>
          </a:p>
        </p:txBody>
      </p:sp>
      <p:sp>
        <p:nvSpPr>
          <p:cNvPr id="1048718" name="Footer Placeholder 5"/>
          <p:cNvSpPr>
            <a:spLocks noGrp="1"/>
          </p:cNvSpPr>
          <p:nvPr>
            <p:ph type="ftr" sz="quarter" idx="11"/>
          </p:nvPr>
        </p:nvSpPr>
        <p:spPr/>
        <p:txBody>
          <a:bodyPr/>
          <a:lstStyle/>
          <a:p>
            <a:endParaRPr lang="en-US"/>
          </a:p>
        </p:txBody>
      </p:sp>
      <p:sp>
        <p:nvSpPr>
          <p:cNvPr id="1048719" name="Slide Number Placeholder 6"/>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20" name="Title 1"/>
          <p:cNvSpPr>
            <a:spLocks noGrp="1"/>
          </p:cNvSpPr>
          <p:nvPr>
            <p:ph type="title"/>
          </p:nvPr>
        </p:nvSpPr>
        <p:spPr/>
        <p:txBody>
          <a:bodyPr/>
          <a:lstStyle/>
          <a:p>
            <a:r>
              <a:rPr lang="en-US"/>
              <a:t>Click to edit Master title style</a:t>
            </a:r>
          </a:p>
        </p:txBody>
      </p:sp>
      <p:sp>
        <p:nvSpPr>
          <p:cNvPr id="1048721"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2" name="Date Placeholder 3"/>
          <p:cNvSpPr>
            <a:spLocks noGrp="1"/>
          </p:cNvSpPr>
          <p:nvPr>
            <p:ph type="dt" sz="half" idx="10"/>
          </p:nvPr>
        </p:nvSpPr>
        <p:spPr/>
        <p:txBody>
          <a:bodyPr/>
          <a:lstStyle/>
          <a:p>
            <a:fld id="{C0043C9E-7FCC-4F1C-82C0-BBCFE642C967}" type="datetime1">
              <a:rPr lang="en-US" smtClean="0"/>
              <a:pPr/>
              <a:t>12/8/2024</a:t>
            </a:fld>
            <a:endParaRPr lang="en-US"/>
          </a:p>
        </p:txBody>
      </p:sp>
      <p:sp>
        <p:nvSpPr>
          <p:cNvPr id="1048723" name="Footer Placeholder 4"/>
          <p:cNvSpPr>
            <a:spLocks noGrp="1"/>
          </p:cNvSpPr>
          <p:nvPr>
            <p:ph type="ftr" sz="quarter" idx="11"/>
          </p:nvPr>
        </p:nvSpPr>
        <p:spPr/>
        <p:txBody>
          <a:bodyPr/>
          <a:lstStyle/>
          <a:p>
            <a:endParaRPr lang="en-US"/>
          </a:p>
        </p:txBody>
      </p:sp>
      <p:sp>
        <p:nvSpPr>
          <p:cNvPr id="1048724"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04" name="Vertical Title 1"/>
          <p:cNvSpPr>
            <a:spLocks noGrp="1"/>
          </p:cNvSpPr>
          <p:nvPr>
            <p:ph type="title" orient="vert"/>
          </p:nvPr>
        </p:nvSpPr>
        <p:spPr>
          <a:xfrm>
            <a:off x="3729037" y="573264"/>
            <a:ext cx="1157288" cy="12208228"/>
          </a:xfrm>
        </p:spPr>
        <p:txBody>
          <a:bodyPr vert="eaVert"/>
          <a:lstStyle/>
          <a:p>
            <a:r>
              <a:rPr lang="en-US"/>
              <a:t>Click to edit Master title style</a:t>
            </a:r>
          </a:p>
        </p:txBody>
      </p:sp>
      <p:sp>
        <p:nvSpPr>
          <p:cNvPr id="1048705" name="Vertical Text Placeholder 2"/>
          <p:cNvSpPr>
            <a:spLocks noGrp="1"/>
          </p:cNvSpPr>
          <p:nvPr>
            <p:ph type="body" orient="vert" idx="1"/>
          </p:nvPr>
        </p:nvSpPr>
        <p:spPr>
          <a:xfrm>
            <a:off x="257176"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6" name="Date Placeholder 3"/>
          <p:cNvSpPr>
            <a:spLocks noGrp="1"/>
          </p:cNvSpPr>
          <p:nvPr>
            <p:ph type="dt" sz="half" idx="10"/>
          </p:nvPr>
        </p:nvSpPr>
        <p:spPr/>
        <p:txBody>
          <a:bodyPr/>
          <a:lstStyle/>
          <a:p>
            <a:fld id="{58D6B10A-3AC1-4D60-AD59-70F69355F53F}" type="datetime1">
              <a:rPr lang="en-US" smtClean="0"/>
              <a:pPr/>
              <a:t>12/8/2024</a:t>
            </a:fld>
            <a:endParaRPr lang="en-US"/>
          </a:p>
        </p:txBody>
      </p:sp>
      <p:sp>
        <p:nvSpPr>
          <p:cNvPr id="1048707" name="Footer Placeholder 4"/>
          <p:cNvSpPr>
            <a:spLocks noGrp="1"/>
          </p:cNvSpPr>
          <p:nvPr>
            <p:ph type="ftr" sz="quarter" idx="11"/>
          </p:nvPr>
        </p:nvSpPr>
        <p:spPr/>
        <p:txBody>
          <a:bodyPr/>
          <a:lstStyle/>
          <a:p>
            <a:endParaRPr lang="en-US"/>
          </a:p>
        </p:txBody>
      </p:sp>
      <p:sp>
        <p:nvSpPr>
          <p:cNvPr id="1048708"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048581" name="Date Placeholder 3"/>
          <p:cNvSpPr>
            <a:spLocks noGrp="1"/>
          </p:cNvSpPr>
          <p:nvPr>
            <p:ph type="dt" sz="half" idx="10"/>
          </p:nvPr>
        </p:nvSpPr>
        <p:spPr/>
        <p:txBody>
          <a:bodyPr/>
          <a:lstStyle/>
          <a:p>
            <a:fld id="{D0990C33-09DB-436F-9ADC-1FF4511A4F1F}" type="datetime1">
              <a:rPr lang="en-US" smtClean="0"/>
              <a:pPr/>
              <a:t>12/8/2024</a:t>
            </a:fld>
            <a:endParaRPr lang="en-US"/>
          </a:p>
        </p:txBody>
      </p:sp>
      <p:sp>
        <p:nvSpPr>
          <p:cNvPr id="1048582" name="Footer Placeholder 4"/>
          <p:cNvSpPr>
            <a:spLocks noGrp="1"/>
          </p:cNvSpPr>
          <p:nvPr>
            <p:ph type="ftr" sz="quarter" idx="11"/>
          </p:nvPr>
        </p:nvSpPr>
        <p:spPr/>
        <p:txBody>
          <a:bodyPr/>
          <a:lstStyle/>
          <a:p>
            <a:endParaRPr lang="en-US"/>
          </a:p>
        </p:txBody>
      </p:sp>
      <p:sp>
        <p:nvSpPr>
          <p:cNvPr id="1048583" name="Slide Number Placeholder 5"/>
          <p:cNvSpPr>
            <a:spLocks noGrp="1"/>
          </p:cNvSpPr>
          <p:nvPr>
            <p:ph type="sldNum" sz="quarter" idx="12"/>
          </p:nvPr>
        </p:nvSpPr>
        <p:spPr/>
        <p:txBody>
          <a:bodyPr/>
          <a:lstStyle/>
          <a:p>
            <a:fld id="{DBE83FE4-C62E-44F4-8CD2-7B94D23D84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342900" y="9181397"/>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129C239E-F522-4801-A012-990469F6F2DB}" type="datetime1">
              <a:rPr lang="en-US" smtClean="0"/>
              <a:pPr/>
              <a:t>12/8/2024</a:t>
            </a:fld>
            <a:endParaRPr lang="en-US"/>
          </a:p>
        </p:txBody>
      </p:sp>
      <p:sp>
        <p:nvSpPr>
          <p:cNvPr id="1048579" name="Footer Placeholder 4"/>
          <p:cNvSpPr>
            <a:spLocks noGrp="1"/>
          </p:cNvSpPr>
          <p:nvPr>
            <p:ph type="ftr" sz="quarter" idx="3"/>
          </p:nvPr>
        </p:nvSpPr>
        <p:spPr>
          <a:xfrm>
            <a:off x="2343150" y="9181397"/>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4914900" y="9181397"/>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DBE83FE4-C62E-44F4-8CD2-7B94D23D84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Rectangle 3"/>
          <p:cNvSpPr/>
          <p:nvPr/>
        </p:nvSpPr>
        <p:spPr>
          <a:xfrm>
            <a:off x="0" y="533400"/>
            <a:ext cx="6858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585" name="Rectangle 4"/>
          <p:cNvSpPr/>
          <p:nvPr/>
        </p:nvSpPr>
        <p:spPr>
          <a:xfrm>
            <a:off x="0" y="2057400"/>
            <a:ext cx="2057400" cy="7620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eaLnBrk="0" fontAlgn="base" hangingPunct="0">
              <a:lnSpc>
                <a:spcPct val="150000"/>
              </a:lnSpc>
              <a:spcBef>
                <a:spcPct val="0"/>
              </a:spcBef>
              <a:spcAft>
                <a:spcPct val="0"/>
              </a:spcAft>
              <a:tabLst>
                <a:tab pos="266700" algn="l"/>
              </a:tabLst>
            </a:pPr>
            <a:endParaRPr lang="en-US" sz="1400" b="1" dirty="0">
              <a:solidFill>
                <a:schemeClr val="bg1">
                  <a:lumMod val="95000"/>
                </a:schemeClr>
              </a:solidFill>
              <a:latin typeface="Open Sans" pitchFamily="34" charset="0"/>
              <a:ea typeface="Open Sans" pitchFamily="34" charset="0"/>
              <a:cs typeface="Open Sans" pitchFamily="34" charset="0"/>
            </a:endParaRPr>
          </a:p>
          <a:p>
            <a:pPr marL="342900" lvl="0" indent="-342900" algn="just" eaLnBrk="0" fontAlgn="base" hangingPunct="0">
              <a:lnSpc>
                <a:spcPct val="150000"/>
              </a:lnSpc>
              <a:spcBef>
                <a:spcPct val="0"/>
              </a:spcBef>
              <a:spcAft>
                <a:spcPct val="0"/>
              </a:spcAft>
              <a:tabLst>
                <a:tab pos="266700" algn="l"/>
              </a:tabLst>
            </a:pPr>
            <a:r>
              <a:rPr lang="en-US" sz="1200" b="1" dirty="0">
                <a:solidFill>
                  <a:schemeClr val="bg1">
                    <a:lumMod val="95000"/>
                  </a:schemeClr>
                </a:solidFill>
                <a:latin typeface="Open Sans" pitchFamily="34" charset="0"/>
                <a:ea typeface="Open Sans" pitchFamily="34" charset="0"/>
                <a:cs typeface="Open Sans" pitchFamily="34" charset="0"/>
              </a:rPr>
              <a:t>Index</a:t>
            </a:r>
          </a:p>
          <a:p>
            <a:pPr marL="342900" lvl="0" indent="-342900" algn="just" eaLnBrk="0" fontAlgn="base" hangingPunct="0">
              <a:lnSpc>
                <a:spcPct val="150000"/>
              </a:lnSpc>
              <a:spcBef>
                <a:spcPct val="0"/>
              </a:spcBef>
              <a:spcAft>
                <a:spcPct val="0"/>
              </a:spcAft>
            </a:pPr>
            <a:r>
              <a:rPr lang="en-US" sz="1200" b="1" dirty="0">
                <a:solidFill>
                  <a:schemeClr val="bg1">
                    <a:lumMod val="95000"/>
                  </a:schemeClr>
                </a:solidFill>
                <a:latin typeface="Open Sans" pitchFamily="34" charset="0"/>
                <a:ea typeface="Open Sans" pitchFamily="34" charset="0"/>
                <a:cs typeface="Open Sans" pitchFamily="34" charset="0"/>
              </a:rPr>
              <a:t>Editorial 	      </a:t>
            </a:r>
            <a:r>
              <a:rPr lang="en-US" sz="1200" b="1" dirty="0" smtClean="0">
                <a:solidFill>
                  <a:schemeClr val="bg1">
                    <a:lumMod val="95000"/>
                  </a:schemeClr>
                </a:solidFill>
                <a:latin typeface="Open Sans" pitchFamily="34" charset="0"/>
                <a:ea typeface="Open Sans" pitchFamily="34" charset="0"/>
                <a:cs typeface="Open Sans" pitchFamily="34" charset="0"/>
              </a:rPr>
              <a:t>     1</a:t>
            </a:r>
            <a:endParaRPr lang="en-US" sz="1200" b="1" dirty="0">
              <a:solidFill>
                <a:schemeClr val="bg1">
                  <a:lumMod val="95000"/>
                </a:schemeClr>
              </a:solidFill>
              <a:latin typeface="Open Sans" pitchFamily="34" charset="0"/>
              <a:ea typeface="Open Sans" pitchFamily="34" charset="0"/>
              <a:cs typeface="Open Sans" pitchFamily="34" charset="0"/>
            </a:endParaRPr>
          </a:p>
          <a:p>
            <a:pPr marL="342900" lvl="0" indent="-342900" algn="just" eaLnBrk="0" fontAlgn="base" hangingPunct="0">
              <a:lnSpc>
                <a:spcPct val="150000"/>
              </a:lnSpc>
              <a:spcBef>
                <a:spcPct val="0"/>
              </a:spcBef>
              <a:spcAft>
                <a:spcPct val="0"/>
              </a:spcAft>
            </a:pPr>
            <a:r>
              <a:rPr lang="en-US" sz="1200" b="1" dirty="0">
                <a:solidFill>
                  <a:schemeClr val="bg1">
                    <a:lumMod val="95000"/>
                  </a:schemeClr>
                </a:solidFill>
                <a:latin typeface="Open Sans" pitchFamily="34" charset="0"/>
                <a:ea typeface="Open Sans" pitchFamily="34" charset="0"/>
                <a:cs typeface="Open Sans" pitchFamily="34" charset="0"/>
              </a:rPr>
              <a:t>Activities </a:t>
            </a:r>
            <a:r>
              <a:rPr lang="en-US" sz="1200" b="1" dirty="0" smtClean="0">
                <a:solidFill>
                  <a:schemeClr val="bg1">
                    <a:lumMod val="95000"/>
                  </a:schemeClr>
                </a:solidFill>
                <a:latin typeface="Open Sans" pitchFamily="34" charset="0"/>
                <a:ea typeface="Open Sans" pitchFamily="34" charset="0"/>
                <a:cs typeface="Open Sans" pitchFamily="34" charset="0"/>
              </a:rPr>
              <a:t>	           2-</a:t>
            </a:r>
            <a:r>
              <a:rPr lang="en-IN" sz="1200" b="1" dirty="0" smtClean="0">
                <a:solidFill>
                  <a:schemeClr val="bg1">
                    <a:lumMod val="95000"/>
                  </a:schemeClr>
                </a:solidFill>
                <a:latin typeface="Open Sans" pitchFamily="34" charset="0"/>
                <a:ea typeface="Open Sans" pitchFamily="34" charset="0"/>
                <a:cs typeface="Open Sans" pitchFamily="34" charset="0"/>
              </a:rPr>
              <a:t>19</a:t>
            </a:r>
          </a:p>
          <a:p>
            <a:pPr marL="342900" lvl="0" indent="-342900" algn="just" eaLnBrk="0" fontAlgn="base" hangingPunct="0">
              <a:lnSpc>
                <a:spcPct val="150000"/>
              </a:lnSpc>
              <a:spcBef>
                <a:spcPct val="0"/>
              </a:spcBef>
              <a:spcAft>
                <a:spcPct val="0"/>
              </a:spcAft>
            </a:pPr>
            <a:r>
              <a:rPr lang="en-IN" sz="1200" b="1" dirty="0" smtClean="0">
                <a:solidFill>
                  <a:schemeClr val="bg1">
                    <a:lumMod val="95000"/>
                  </a:schemeClr>
                </a:solidFill>
                <a:latin typeface="Open Sans" pitchFamily="34" charset="0"/>
                <a:ea typeface="Open Sans" pitchFamily="34" charset="0"/>
                <a:cs typeface="Open Sans" pitchFamily="34" charset="0"/>
              </a:rPr>
              <a:t>Poetry	           20-22</a:t>
            </a:r>
          </a:p>
          <a:p>
            <a:pPr marL="342900" lvl="0" indent="-342900" algn="just" eaLnBrk="0" fontAlgn="base" hangingPunct="0">
              <a:lnSpc>
                <a:spcPct val="150000"/>
              </a:lnSpc>
              <a:spcBef>
                <a:spcPct val="0"/>
              </a:spcBef>
              <a:spcAft>
                <a:spcPct val="0"/>
              </a:spcAft>
            </a:pPr>
            <a:r>
              <a:rPr lang="en-IN" sz="1200" b="1" dirty="0" smtClean="0">
                <a:solidFill>
                  <a:schemeClr val="bg1">
                    <a:lumMod val="95000"/>
                  </a:schemeClr>
                </a:solidFill>
                <a:latin typeface="Open Sans" pitchFamily="34" charset="0"/>
                <a:ea typeface="Open Sans" pitchFamily="34" charset="0"/>
                <a:cs typeface="Open Sans" pitchFamily="34" charset="0"/>
              </a:rPr>
              <a:t>Quote       	           23</a:t>
            </a:r>
          </a:p>
          <a:p>
            <a:pPr marL="342900" lvl="0" indent="-342900" algn="just" eaLnBrk="0" fontAlgn="base" hangingPunct="0">
              <a:lnSpc>
                <a:spcPct val="150000"/>
              </a:lnSpc>
              <a:spcBef>
                <a:spcPct val="0"/>
              </a:spcBef>
              <a:spcAft>
                <a:spcPct val="0"/>
              </a:spcAft>
            </a:pPr>
            <a:r>
              <a:rPr lang="en-US" sz="1200" b="1" dirty="0" smtClean="0">
                <a:solidFill>
                  <a:schemeClr val="bg1">
                    <a:lumMod val="95000"/>
                  </a:schemeClr>
                </a:solidFill>
                <a:latin typeface="Open Sans" pitchFamily="34" charset="0"/>
                <a:ea typeface="Open Sans" pitchFamily="34" charset="0"/>
                <a:cs typeface="Open Sans" pitchFamily="34" charset="0"/>
              </a:rPr>
              <a:t>Message </a:t>
            </a:r>
            <a:r>
              <a:rPr lang="en-US" sz="1200" b="1" dirty="0">
                <a:solidFill>
                  <a:schemeClr val="bg1">
                    <a:lumMod val="95000"/>
                  </a:schemeClr>
                </a:solidFill>
                <a:latin typeface="Open Sans" pitchFamily="34" charset="0"/>
                <a:ea typeface="Open Sans" pitchFamily="34" charset="0"/>
                <a:cs typeface="Open Sans" pitchFamily="34" charset="0"/>
              </a:rPr>
              <a:t>	    </a:t>
            </a:r>
            <a:r>
              <a:rPr lang="en-US" sz="1200" b="1" dirty="0" smtClean="0">
                <a:solidFill>
                  <a:schemeClr val="bg1">
                    <a:lumMod val="95000"/>
                  </a:schemeClr>
                </a:solidFill>
                <a:latin typeface="Open Sans" pitchFamily="34" charset="0"/>
                <a:ea typeface="Open Sans" pitchFamily="34" charset="0"/>
                <a:cs typeface="Open Sans" pitchFamily="34" charset="0"/>
              </a:rPr>
              <a:t>       </a:t>
            </a:r>
            <a:r>
              <a:rPr lang="en-IN" sz="1200" b="1" dirty="0">
                <a:solidFill>
                  <a:schemeClr val="bg1">
                    <a:lumMod val="95000"/>
                  </a:schemeClr>
                </a:solidFill>
                <a:latin typeface="Open Sans" pitchFamily="34" charset="0"/>
                <a:ea typeface="Open Sans" pitchFamily="34" charset="0"/>
                <a:cs typeface="Open Sans" pitchFamily="34" charset="0"/>
              </a:rPr>
              <a:t>2</a:t>
            </a:r>
            <a:r>
              <a:rPr lang="en-IN" sz="1200" b="1" dirty="0" smtClean="0">
                <a:solidFill>
                  <a:schemeClr val="bg1">
                    <a:lumMod val="95000"/>
                  </a:schemeClr>
                </a:solidFill>
                <a:latin typeface="Open Sans" pitchFamily="34" charset="0"/>
                <a:ea typeface="Open Sans" pitchFamily="34" charset="0"/>
                <a:cs typeface="Open Sans" pitchFamily="34" charset="0"/>
              </a:rPr>
              <a:t>4</a:t>
            </a:r>
            <a:endParaRPr lang="en-US" sz="1200" b="1" dirty="0" smtClean="0">
              <a:solidFill>
                <a:schemeClr val="bg1">
                  <a:lumMod val="95000"/>
                </a:schemeClr>
              </a:solidFill>
              <a:latin typeface="Open Sans" pitchFamily="34" charset="0"/>
              <a:ea typeface="Open Sans" pitchFamily="34" charset="0"/>
              <a:cs typeface="Open Sans" pitchFamily="34" charset="0"/>
            </a:endParaRPr>
          </a:p>
          <a:p>
            <a:pPr marL="342900" lvl="0" indent="-342900" algn="just" eaLnBrk="0" fontAlgn="base" hangingPunct="0">
              <a:lnSpc>
                <a:spcPct val="150000"/>
              </a:lnSpc>
              <a:spcBef>
                <a:spcPct val="0"/>
              </a:spcBef>
              <a:spcAft>
                <a:spcPct val="0"/>
              </a:spcAft>
            </a:pPr>
            <a:r>
              <a:rPr lang="en-US" sz="1200" b="1" dirty="0" smtClean="0">
                <a:solidFill>
                  <a:schemeClr val="bg1">
                    <a:lumMod val="95000"/>
                  </a:schemeClr>
                </a:solidFill>
                <a:latin typeface="Open Sans" pitchFamily="34" charset="0"/>
                <a:ea typeface="Open Sans" pitchFamily="34" charset="0"/>
                <a:cs typeface="Open Sans" pitchFamily="34" charset="0"/>
              </a:rPr>
              <a:t>Campus Diary        25-26</a:t>
            </a:r>
            <a:endParaRPr lang="en-US" sz="1200" b="1" dirty="0">
              <a:solidFill>
                <a:schemeClr val="bg1">
                  <a:lumMod val="95000"/>
                </a:schemeClr>
              </a:solidFill>
              <a:latin typeface="Open Sans" pitchFamily="34" charset="0"/>
              <a:ea typeface="Open Sans" pitchFamily="34" charset="0"/>
              <a:cs typeface="Open Sans" pitchFamily="34" charset="0"/>
            </a:endParaRPr>
          </a:p>
          <a:p>
            <a:pPr marL="342900" lvl="0" indent="-342900" algn="just" eaLnBrk="0" fontAlgn="base" hangingPunct="0">
              <a:spcBef>
                <a:spcPct val="0"/>
              </a:spcBef>
              <a:spcAft>
                <a:spcPct val="0"/>
              </a:spcAft>
            </a:pPr>
            <a:r>
              <a:rPr lang="en-US" sz="1400" b="1" dirty="0">
                <a:solidFill>
                  <a:schemeClr val="bg1">
                    <a:lumMod val="95000"/>
                  </a:schemeClr>
                </a:solidFill>
                <a:latin typeface="Open Sans" pitchFamily="34" charset="0"/>
                <a:ea typeface="Open Sans" pitchFamily="34" charset="0"/>
                <a:cs typeface="Open Sans" pitchFamily="34" charset="0"/>
              </a:rPr>
              <a:t>		         </a:t>
            </a:r>
          </a:p>
          <a:p>
            <a:pPr marL="342900" lvl="0" indent="-342900" algn="just" eaLnBrk="0" fontAlgn="base" hangingPunct="0">
              <a:spcBef>
                <a:spcPct val="0"/>
              </a:spcBef>
              <a:spcAft>
                <a:spcPct val="0"/>
              </a:spcAft>
            </a:pPr>
            <a:endParaRPr lang="en-US" sz="1400" dirty="0">
              <a:solidFill>
                <a:schemeClr val="bg1">
                  <a:lumMod val="95000"/>
                </a:schemeClr>
              </a:solidFill>
              <a:latin typeface="HelveticaNeue" panose="00000400000000000000"/>
              <a:cs typeface="Arial" panose="020B0604020202020204" pitchFamily="34" charset="0"/>
            </a:endParaRPr>
          </a:p>
          <a:p>
            <a:pPr marL="342900" lvl="0" indent="-342900" algn="just" eaLnBrk="0" fontAlgn="base" hangingPunct="0">
              <a:spcBef>
                <a:spcPct val="0"/>
              </a:spcBef>
              <a:spcAft>
                <a:spcPct val="0"/>
              </a:spcAft>
            </a:pPr>
            <a:endParaRPr lang="en-US" sz="1400" dirty="0">
              <a:solidFill>
                <a:schemeClr val="bg1">
                  <a:lumMod val="95000"/>
                </a:schemeClr>
              </a:solidFill>
              <a:latin typeface="HelveticaNeue" panose="00000400000000000000"/>
              <a:cs typeface="Arial" panose="020B0604020202020204" pitchFamily="34" charset="0"/>
            </a:endParaRPr>
          </a:p>
        </p:txBody>
      </p:sp>
      <p:sp>
        <p:nvSpPr>
          <p:cNvPr id="1048586" name="TextBox 5"/>
          <p:cNvSpPr txBox="1"/>
          <p:nvPr/>
        </p:nvSpPr>
        <p:spPr>
          <a:xfrm>
            <a:off x="3429000" y="381000"/>
            <a:ext cx="4724400" cy="646331"/>
          </a:xfrm>
          <a:prstGeom prst="rect">
            <a:avLst/>
          </a:prstGeom>
          <a:noFill/>
          <a:effectLst>
            <a:outerShdw blurRad="50800" dist="38100" dir="8100000" algn="tr" rotWithShape="0">
              <a:prstClr val="black">
                <a:alpha val="40000"/>
              </a:prstClr>
            </a:outerShdw>
          </a:effectLst>
        </p:spPr>
        <p:txBody>
          <a:bodyPr wrap="square" rtlCol="0">
            <a:spAutoFit/>
          </a:bodyPr>
          <a:lstStyle/>
          <a:p>
            <a:r>
              <a:rPr lang="en-US" sz="3600" dirty="0">
                <a:solidFill>
                  <a:srgbClr val="4289C8"/>
                </a:solidFill>
                <a:latin typeface="Open Sans" pitchFamily="34" charset="0"/>
                <a:ea typeface="Open Sans" pitchFamily="34" charset="0"/>
                <a:cs typeface="Open Sans" pitchFamily="34" charset="0"/>
              </a:rPr>
              <a:t>POSITIVE LINK</a:t>
            </a:r>
          </a:p>
        </p:txBody>
      </p:sp>
      <p:sp>
        <p:nvSpPr>
          <p:cNvPr id="1048587" name="TextBox 6"/>
          <p:cNvSpPr txBox="1"/>
          <p:nvPr/>
        </p:nvSpPr>
        <p:spPr>
          <a:xfrm>
            <a:off x="3352800" y="1219200"/>
            <a:ext cx="3505200" cy="370840"/>
          </a:xfrm>
          <a:prstGeom prst="rect">
            <a:avLst/>
          </a:prstGeom>
          <a:noFill/>
          <a:effectLst>
            <a:outerShdw blurRad="50800" dist="38100" dir="8100000" algn="tr" rotWithShape="0">
              <a:prstClr val="black">
                <a:alpha val="40000"/>
              </a:prstClr>
            </a:outerShdw>
          </a:effectLst>
        </p:spPr>
        <p:txBody>
          <a:bodyPr wrap="square" rtlCol="0">
            <a:spAutoFit/>
          </a:bodyPr>
          <a:lstStyle/>
          <a:p>
            <a:r>
              <a:rPr lang="en-US" sz="1050" dirty="0">
                <a:latin typeface="Open Sans" pitchFamily="34" charset="0"/>
                <a:ea typeface="Open Sans" pitchFamily="34" charset="0"/>
                <a:cs typeface="Open Sans" pitchFamily="34" charset="0"/>
              </a:rPr>
              <a:t>A MONTHLY MODERN HIGHER SECONDARY SCHOOL PUBLICATION</a:t>
            </a:r>
          </a:p>
        </p:txBody>
      </p:sp>
      <p:sp>
        <p:nvSpPr>
          <p:cNvPr id="1048588" name="TextBox 10"/>
          <p:cNvSpPr txBox="1"/>
          <p:nvPr/>
        </p:nvSpPr>
        <p:spPr>
          <a:xfrm>
            <a:off x="3276600" y="152400"/>
            <a:ext cx="3429000" cy="276999"/>
          </a:xfrm>
          <a:prstGeom prst="rect">
            <a:avLst/>
          </a:prstGeom>
          <a:noFill/>
          <a:effectLst>
            <a:outerShdw blurRad="50800" dist="38100" dir="8100000" algn="tr" rotWithShape="0">
              <a:prstClr val="black">
                <a:alpha val="40000"/>
              </a:prstClr>
            </a:outerShdw>
          </a:effectLst>
        </p:spPr>
        <p:txBody>
          <a:bodyPr wrap="square" rtlCol="0">
            <a:spAutoFit/>
          </a:bodyPr>
          <a:lstStyle/>
          <a:p>
            <a:r>
              <a:rPr lang="en-IN" sz="1200" dirty="0">
                <a:latin typeface="Open Sans" pitchFamily="34" charset="0"/>
                <a:ea typeface="Open Sans" pitchFamily="34" charset="0"/>
                <a:cs typeface="Open Sans" pitchFamily="34" charset="0"/>
              </a:rPr>
              <a:t>Volume </a:t>
            </a:r>
            <a:r>
              <a:rPr lang="en-IN" sz="1200" dirty="0" smtClean="0">
                <a:latin typeface="Open Sans" pitchFamily="34" charset="0"/>
                <a:ea typeface="Open Sans" pitchFamily="34" charset="0"/>
                <a:cs typeface="Open Sans" pitchFamily="34" charset="0"/>
              </a:rPr>
              <a:t>26/ </a:t>
            </a:r>
            <a:r>
              <a:rPr lang="en-US" sz="1200" dirty="0" smtClean="0">
                <a:latin typeface="Open Sans" pitchFamily="34" charset="0"/>
                <a:ea typeface="Open Sans" pitchFamily="34" charset="0"/>
                <a:cs typeface="Open Sans" pitchFamily="34" charset="0"/>
              </a:rPr>
              <a:t>November &amp; December</a:t>
            </a:r>
            <a:r>
              <a:rPr lang="en-IN" sz="1200" dirty="0" smtClean="0">
                <a:latin typeface="Open Sans" pitchFamily="34" charset="0"/>
                <a:ea typeface="Open Sans" pitchFamily="34" charset="0"/>
                <a:cs typeface="Open Sans" pitchFamily="34" charset="0"/>
              </a:rPr>
              <a:t>, </a:t>
            </a:r>
            <a:r>
              <a:rPr lang="en-IN" sz="1200" dirty="0">
                <a:latin typeface="Open Sans" pitchFamily="34" charset="0"/>
                <a:ea typeface="Open Sans" pitchFamily="34" charset="0"/>
                <a:cs typeface="Open Sans" pitchFamily="34" charset="0"/>
              </a:rPr>
              <a:t>2024</a:t>
            </a:r>
            <a:endParaRPr lang="en-US" sz="1200" dirty="0">
              <a:latin typeface="Open Sans" pitchFamily="34" charset="0"/>
              <a:ea typeface="Open Sans" pitchFamily="34" charset="0"/>
              <a:cs typeface="Open Sans" pitchFamily="34" charset="0"/>
            </a:endParaRPr>
          </a:p>
        </p:txBody>
      </p:sp>
      <p:sp>
        <p:nvSpPr>
          <p:cNvPr id="1048589" name="TextBox 12"/>
          <p:cNvSpPr txBox="1"/>
          <p:nvPr/>
        </p:nvSpPr>
        <p:spPr>
          <a:xfrm>
            <a:off x="116632" y="7239016"/>
            <a:ext cx="1800200" cy="2215991"/>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b="1" dirty="0">
                <a:solidFill>
                  <a:srgbClr val="FF0000"/>
                </a:solidFill>
              </a:rPr>
              <a:t>Information:</a:t>
            </a:r>
          </a:p>
          <a:p>
            <a:pPr algn="ctr"/>
            <a:r>
              <a:rPr lang="en-US" sz="1200" dirty="0"/>
              <a:t>For more </a:t>
            </a:r>
            <a:r>
              <a:rPr lang="en-IN" sz="1200" dirty="0"/>
              <a:t>School</a:t>
            </a:r>
            <a:r>
              <a:rPr lang="en-US" sz="1200" dirty="0"/>
              <a:t> </a:t>
            </a:r>
          </a:p>
          <a:p>
            <a:pPr algn="ctr"/>
            <a:r>
              <a:rPr lang="en-US" sz="1200" dirty="0"/>
              <a:t>updates </a:t>
            </a:r>
          </a:p>
          <a:p>
            <a:pPr algn="ctr"/>
            <a:r>
              <a:rPr lang="en-US" sz="1200" dirty="0"/>
              <a:t>follow us on:</a:t>
            </a:r>
          </a:p>
          <a:p>
            <a:pPr algn="ctr"/>
            <a:r>
              <a:rPr lang="en-US" sz="1200" dirty="0" err="1"/>
              <a:t>Instagram</a:t>
            </a:r>
            <a:endParaRPr lang="en-US" sz="1200" dirty="0"/>
          </a:p>
          <a:p>
            <a:pPr algn="ctr"/>
            <a:r>
              <a:rPr lang="en-US" sz="1200" dirty="0"/>
              <a:t>@</a:t>
            </a:r>
            <a:r>
              <a:rPr lang="en-US" sz="1200" dirty="0" smtClean="0"/>
              <a:t>modern</a:t>
            </a:r>
            <a:r>
              <a:rPr lang="en-IN" sz="1200" dirty="0" smtClean="0"/>
              <a:t>_</a:t>
            </a:r>
            <a:r>
              <a:rPr lang="en-IN" sz="1200" dirty="0" err="1" smtClean="0"/>
              <a:t>Hr_sec_school_official</a:t>
            </a:r>
            <a:endParaRPr lang="en-US" sz="1200" dirty="0"/>
          </a:p>
          <a:p>
            <a:pPr algn="ctr"/>
            <a:endParaRPr lang="en-US" sz="1200" dirty="0"/>
          </a:p>
          <a:p>
            <a:pPr algn="ctr"/>
            <a:r>
              <a:rPr lang="en-US" sz="1200" dirty="0">
                <a:solidFill>
                  <a:srgbClr val="002060"/>
                </a:solidFill>
              </a:rPr>
              <a:t>www.mhss.edu.in</a:t>
            </a:r>
          </a:p>
          <a:p>
            <a:pPr algn="ctr"/>
            <a:r>
              <a:rPr lang="en-US" sz="1200" dirty="0"/>
              <a:t>Email:</a:t>
            </a:r>
          </a:p>
          <a:p>
            <a:pPr algn="ctr"/>
            <a:r>
              <a:rPr lang="en-US" sz="1200" dirty="0" smtClean="0"/>
              <a:t>admin@mhss.edu.in</a:t>
            </a:r>
            <a:endParaRPr lang="en-US" sz="1200" dirty="0"/>
          </a:p>
        </p:txBody>
      </p:sp>
      <p:sp>
        <p:nvSpPr>
          <p:cNvPr id="1048590" name="Slide Number Placeholder 16"/>
          <p:cNvSpPr>
            <a:spLocks noGrp="1"/>
          </p:cNvSpPr>
          <p:nvPr>
            <p:ph type="sldNum" sz="quarter" idx="12"/>
          </p:nvPr>
        </p:nvSpPr>
        <p:spPr/>
        <p:txBody>
          <a:bodyPr/>
          <a:lstStyle/>
          <a:p>
            <a:fld id="{DBE83FE4-C62E-44F4-8CD2-7B94D23D84F6}" type="slidenum">
              <a:rPr lang="en-US" smtClean="0"/>
              <a:pPr/>
              <a:t>1</a:t>
            </a:fld>
            <a:endParaRPr lang="en-US" dirty="0"/>
          </a:p>
        </p:txBody>
      </p:sp>
      <p:pic>
        <p:nvPicPr>
          <p:cNvPr id="2097152" name="Picture 2" descr="C:\Users\TCS\Documents\MHSC Principal\Hr sec. 2022\Modern Higher Secondary School_Modern Higher Secondary.png"/>
          <p:cNvPicPr>
            <a:picLocks noChangeAspect="1" noChangeArrowheads="1"/>
          </p:cNvPicPr>
          <p:nvPr/>
        </p:nvPicPr>
        <p:blipFill>
          <a:blip r:embed="rId3" cstate="print"/>
          <a:srcRect/>
          <a:stretch>
            <a:fillRect/>
          </a:stretch>
        </p:blipFill>
        <p:spPr bwMode="auto">
          <a:xfrm>
            <a:off x="-152400" y="-76200"/>
            <a:ext cx="3505200" cy="1905000"/>
          </a:xfrm>
          <a:prstGeom prst="rect">
            <a:avLst/>
          </a:prstGeom>
          <a:noFill/>
        </p:spPr>
      </p:pic>
      <p:pic>
        <p:nvPicPr>
          <p:cNvPr id="2097153" name="Picture 11"/>
          <p:cNvPicPr>
            <a:picLocks/>
          </p:cNvPicPr>
          <p:nvPr/>
        </p:nvPicPr>
        <p:blipFill>
          <a:blip r:embed="rId4" cstate="print"/>
          <a:srcRect/>
          <a:stretch>
            <a:fillRect/>
          </a:stretch>
        </p:blipFill>
        <p:spPr bwMode="auto">
          <a:xfrm>
            <a:off x="-185738" y="2133600"/>
            <a:ext cx="2395538" cy="2428875"/>
          </a:xfrm>
          <a:prstGeom prst="rect">
            <a:avLst/>
          </a:prstGeom>
          <a:noFill/>
          <a:ln w="9525">
            <a:noFill/>
            <a:miter lim="800000"/>
            <a:headEnd/>
            <a:tailEnd/>
          </a:ln>
        </p:spPr>
      </p:pic>
      <p:sp>
        <p:nvSpPr>
          <p:cNvPr id="1048591" name="Rectangle 1"/>
          <p:cNvSpPr>
            <a:spLocks noChangeArrowheads="1"/>
          </p:cNvSpPr>
          <p:nvPr/>
        </p:nvSpPr>
        <p:spPr bwMode="auto">
          <a:xfrm>
            <a:off x="2232660" y="4182527"/>
            <a:ext cx="4396740" cy="30777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endParaRPr kumimoji="0" lang="en-US" sz="1400" i="0" u="none" strike="noStrike" cap="none" normalizeH="0" baseline="0" dirty="0">
              <a:ln>
                <a:noFill/>
              </a:ln>
              <a:solidFill>
                <a:schemeClr val="tx1"/>
              </a:solidFill>
              <a:effectLst/>
              <a:latin typeface="Open Sans" pitchFamily="34" charset="0"/>
              <a:cs typeface="Open Sans" pitchFamily="34" charset="0"/>
            </a:endParaRPr>
          </a:p>
        </p:txBody>
      </p:sp>
      <p:sp>
        <p:nvSpPr>
          <p:cNvPr id="1048592" name="TextBox 7"/>
          <p:cNvSpPr txBox="1"/>
          <p:nvPr/>
        </p:nvSpPr>
        <p:spPr>
          <a:xfrm>
            <a:off x="2243138" y="2133600"/>
            <a:ext cx="4400572" cy="338554"/>
          </a:xfrm>
          <a:prstGeom prst="rect">
            <a:avLst/>
          </a:prstGeom>
          <a:noFill/>
        </p:spPr>
        <p:txBody>
          <a:bodyPr wrap="square">
            <a:spAutoFit/>
          </a:bodyPr>
          <a:lstStyle/>
          <a:p>
            <a:pPr algn="l"/>
            <a:r>
              <a:rPr lang="en-IN" sz="1600" b="0" i="0" u="none" strike="noStrike" dirty="0">
                <a:solidFill>
                  <a:srgbClr val="000000"/>
                </a:solidFill>
                <a:effectLst/>
                <a:latin typeface="-webkit-standard"/>
              </a:rPr>
              <a:t> </a:t>
            </a:r>
          </a:p>
        </p:txBody>
      </p:sp>
      <p:sp>
        <p:nvSpPr>
          <p:cNvPr id="13" name="TextBox 12"/>
          <p:cNvSpPr txBox="1"/>
          <p:nvPr/>
        </p:nvSpPr>
        <p:spPr>
          <a:xfrm>
            <a:off x="2138338" y="2144688"/>
            <a:ext cx="4603030" cy="7571303"/>
          </a:xfrm>
          <a:prstGeom prst="rect">
            <a:avLst/>
          </a:prstGeom>
          <a:noFill/>
        </p:spPr>
        <p:txBody>
          <a:bodyPr wrap="square" rtlCol="0">
            <a:spAutoFit/>
          </a:bodyPr>
          <a:lstStyle/>
          <a:p>
            <a:pPr algn="ctr"/>
            <a:r>
              <a:rPr lang="en-IN" sz="2000" b="1" dirty="0">
                <a:latin typeface="Open Sans" panose="020B0606030504020204" pitchFamily="34" charset="0"/>
                <a:ea typeface="Open Sans" panose="020B0606030504020204" pitchFamily="34" charset="0"/>
                <a:cs typeface="Open Sans" panose="020B0606030504020204" pitchFamily="34" charset="0"/>
              </a:rPr>
              <a:t>The Power of Teamwork </a:t>
            </a:r>
            <a:endParaRPr lang="en-IN" sz="2000" b="1"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en-IN" sz="1600" b="1" dirty="0" smtClean="0">
              <a:latin typeface="Open Sans" panose="020B0606030504020204" pitchFamily="34" charset="0"/>
              <a:ea typeface="Open Sans" panose="020B0606030504020204" pitchFamily="34" charset="0"/>
              <a:cs typeface="Open Sans" panose="020B0606030504020204" pitchFamily="34" charset="0"/>
            </a:endParaRPr>
          </a:p>
          <a:p>
            <a:pPr algn="just"/>
            <a:r>
              <a:rPr lang="en-IN" sz="1600" dirty="0" smtClean="0">
                <a:latin typeface="Open Sans" panose="020B0606030504020204" pitchFamily="34" charset="0"/>
                <a:ea typeface="Open Sans" panose="020B0606030504020204" pitchFamily="34" charset="0"/>
                <a:cs typeface="Open Sans" panose="020B0606030504020204" pitchFamily="34" charset="0"/>
              </a:rPr>
              <a:t>Teamwork </a:t>
            </a:r>
            <a:r>
              <a:rPr lang="en-IN" sz="1600" dirty="0">
                <a:latin typeface="Open Sans" panose="020B0606030504020204" pitchFamily="34" charset="0"/>
                <a:ea typeface="Open Sans" panose="020B0606030504020204" pitchFamily="34" charset="0"/>
                <a:cs typeface="Open Sans" panose="020B0606030504020204" pitchFamily="34" charset="0"/>
              </a:rPr>
              <a:t>is one of the most important and inspiring value we share. Throughout our school, teamwork isn’t just a word; it’s a way of life. It’s seen in every classroom, club, sports team, and project, where students come together to achieve common goals, support one another, and make a lasting impact</a:t>
            </a:r>
            <a:r>
              <a:rPr lang="en-IN" sz="1600" dirty="0" smtClean="0">
                <a:latin typeface="Open Sans" panose="020B0606030504020204" pitchFamily="34" charset="0"/>
                <a:ea typeface="Open Sans" panose="020B0606030504020204" pitchFamily="34" charset="0"/>
                <a:cs typeface="Open Sans" panose="020B0606030504020204" pitchFamily="34" charset="0"/>
              </a:rPr>
              <a:t>. When </a:t>
            </a:r>
            <a:r>
              <a:rPr lang="en-IN" sz="1600" dirty="0">
                <a:latin typeface="Open Sans" panose="020B0606030504020204" pitchFamily="34" charset="0"/>
                <a:ea typeface="Open Sans" panose="020B0606030504020204" pitchFamily="34" charset="0"/>
                <a:cs typeface="Open Sans" panose="020B0606030504020204" pitchFamily="34" charset="0"/>
              </a:rPr>
              <a:t>we work as a team, we learn valuable lessons that reach beyond academics. We discover how to listen to each other’s ideas, overcome challenges together, and appreciate the unique strengths each person brings to the table. Whether it’s a group project, a school activity, or a big game, it’s clear that our accomplishments are greater when we stand together</a:t>
            </a:r>
            <a:r>
              <a:rPr lang="en-IN" sz="1600" dirty="0" smtClean="0">
                <a:latin typeface="Open Sans" panose="020B0606030504020204" pitchFamily="34" charset="0"/>
                <a:ea typeface="Open Sans" panose="020B0606030504020204" pitchFamily="34" charset="0"/>
                <a:cs typeface="Open Sans" panose="020B0606030504020204" pitchFamily="34" charset="0"/>
              </a:rPr>
              <a:t>. You’ll </a:t>
            </a:r>
            <a:r>
              <a:rPr lang="en-IN" sz="1600" dirty="0">
                <a:latin typeface="Open Sans" panose="020B0606030504020204" pitchFamily="34" charset="0"/>
                <a:ea typeface="Open Sans" panose="020B0606030504020204" pitchFamily="34" charset="0"/>
                <a:cs typeface="Open Sans" panose="020B0606030504020204" pitchFamily="34" charset="0"/>
              </a:rPr>
              <a:t>find articles about how teams across our school—from debate teams to sports team to team projects—have accomplished remarkable things. These stories remind us that teamwork builds more than success; it builds trust, friendships, and a sense of belonging</a:t>
            </a:r>
            <a:r>
              <a:rPr lang="en-IN" sz="1600" dirty="0" smtClean="0">
                <a:latin typeface="Open Sans" panose="020B0606030504020204" pitchFamily="34" charset="0"/>
                <a:ea typeface="Open Sans" panose="020B0606030504020204" pitchFamily="34" charset="0"/>
                <a:cs typeface="Open Sans" panose="020B0606030504020204" pitchFamily="34" charset="0"/>
              </a:rPr>
              <a:t>. Here’s </a:t>
            </a:r>
            <a:r>
              <a:rPr lang="en-IN" sz="1600" dirty="0">
                <a:latin typeface="Open Sans" panose="020B0606030504020204" pitchFamily="34" charset="0"/>
                <a:ea typeface="Open Sans" panose="020B0606030504020204" pitchFamily="34" charset="0"/>
                <a:cs typeface="Open Sans" panose="020B0606030504020204" pitchFamily="34" charset="0"/>
              </a:rPr>
              <a:t>to the teamwork that makes our school a place of shared growth and endless possibility. </a:t>
            </a:r>
            <a:r>
              <a:rPr lang="en-IN" sz="1600" b="1" dirty="0" smtClean="0">
                <a:latin typeface="Open Sans" panose="020B0606030504020204" pitchFamily="34" charset="0"/>
                <a:ea typeface="Open Sans" panose="020B0606030504020204" pitchFamily="34" charset="0"/>
                <a:cs typeface="Open Sans" panose="020B0606030504020204" pitchFamily="34" charset="0"/>
              </a:rPr>
              <a:t>		</a:t>
            </a:r>
          </a:p>
          <a:p>
            <a:pPr algn="r"/>
            <a:r>
              <a:rPr lang="en-IN" b="1" i="1" dirty="0" smtClean="0">
                <a:latin typeface="Open Sans" panose="020B0606030504020204" pitchFamily="34" charset="0"/>
                <a:ea typeface="Open Sans" panose="020B0606030504020204" pitchFamily="34" charset="0"/>
                <a:cs typeface="Open Sans" panose="020B0606030504020204" pitchFamily="34" charset="0"/>
              </a:rPr>
              <a:t>-</a:t>
            </a:r>
            <a:r>
              <a:rPr lang="en-IN" b="1" i="1" dirty="0" err="1" smtClean="0">
                <a:latin typeface="Open Sans" panose="020B0606030504020204" pitchFamily="34" charset="0"/>
                <a:ea typeface="Open Sans" panose="020B0606030504020204" pitchFamily="34" charset="0"/>
                <a:cs typeface="Open Sans" panose="020B0606030504020204" pitchFamily="34" charset="0"/>
              </a:rPr>
              <a:t>Rehana</a:t>
            </a:r>
            <a:r>
              <a:rPr lang="en-IN" b="1" i="1" dirty="0" smtClean="0">
                <a:latin typeface="Open Sans" panose="020B0606030504020204" pitchFamily="34" charset="0"/>
                <a:ea typeface="Open Sans" panose="020B0606030504020204" pitchFamily="34" charset="0"/>
                <a:cs typeface="Open Sans" panose="020B0606030504020204" pitchFamily="34" charset="0"/>
              </a:rPr>
              <a:t> </a:t>
            </a:r>
            <a:r>
              <a:rPr lang="en-IN" b="1" i="1" dirty="0" err="1" smtClean="0">
                <a:latin typeface="Open Sans" panose="020B0606030504020204" pitchFamily="34" charset="0"/>
                <a:ea typeface="Open Sans" panose="020B0606030504020204" pitchFamily="34" charset="0"/>
                <a:cs typeface="Open Sans" panose="020B0606030504020204" pitchFamily="34" charset="0"/>
              </a:rPr>
              <a:t>Khatun</a:t>
            </a:r>
            <a:endParaRPr lang="en-IN" b="1" i="1" dirty="0">
              <a:latin typeface="Open Sans" panose="020B0606030504020204" pitchFamily="34" charset="0"/>
              <a:ea typeface="Open Sans" panose="020B0606030504020204" pitchFamily="34" charset="0"/>
              <a:cs typeface="Open Sans" panose="020B0606030504020204" pitchFamily="34" charset="0"/>
            </a:endParaRPr>
          </a:p>
          <a:p>
            <a:pPr algn="r"/>
            <a:r>
              <a:rPr lang="en-IN" b="1" i="1" dirty="0" smtClean="0">
                <a:latin typeface="Open Sans" panose="020B0606030504020204" pitchFamily="34" charset="0"/>
                <a:ea typeface="Open Sans" panose="020B0606030504020204" pitchFamily="34" charset="0"/>
                <a:cs typeface="Open Sans" panose="020B0606030504020204" pitchFamily="34" charset="0"/>
              </a:rPr>
              <a:t>		Class 12 commerce</a:t>
            </a:r>
            <a:r>
              <a:rPr lang="en-IN" sz="1400" b="1" dirty="0" smtClean="0">
                <a:latin typeface="Open Sans" panose="020B0606030504020204" pitchFamily="34" charset="0"/>
                <a:ea typeface="Open Sans" panose="020B0606030504020204" pitchFamily="34" charset="0"/>
                <a:cs typeface="Open Sans" panose="020B0606030504020204" pitchFamily="34" charset="0"/>
              </a:rPr>
              <a:t>	  </a:t>
            </a:r>
            <a:endParaRPr lang="en-IN" sz="11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Slide Number Placeholder 1"/>
          <p:cNvSpPr>
            <a:spLocks noGrp="1"/>
          </p:cNvSpPr>
          <p:nvPr>
            <p:ph type="sldNum" sz="quarter" idx="12"/>
          </p:nvPr>
        </p:nvSpPr>
        <p:spPr/>
        <p:txBody>
          <a:bodyPr/>
          <a:lstStyle/>
          <a:p>
            <a:fld id="{DBE83FE4-C62E-44F4-8CD2-7B94D23D84F6}" type="slidenum">
              <a:rPr lang="en-US" smtClean="0"/>
              <a:pPr/>
              <a:t>2</a:t>
            </a:fld>
            <a:endParaRPr lang="en-US"/>
          </a:p>
        </p:txBody>
      </p:sp>
      <p:sp>
        <p:nvSpPr>
          <p:cNvPr id="1048597"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1048598" name="Rectangle 3"/>
          <p:cNvSpPr/>
          <p:nvPr/>
        </p:nvSpPr>
        <p:spPr>
          <a:xfrm>
            <a:off x="152400" y="452406"/>
            <a:ext cx="6553200" cy="1415772"/>
          </a:xfrm>
          <a:prstGeom prst="rect">
            <a:avLst/>
          </a:prstGeom>
        </p:spPr>
        <p:txBody>
          <a:bodyPr wrap="square">
            <a:spAutoFit/>
          </a:bodyPr>
          <a:lstStyle/>
          <a:p>
            <a:pPr algn="ctr"/>
            <a:r>
              <a:rPr lang="en-IN" sz="2000" b="1" dirty="0">
                <a:latin typeface="Open Sans" panose="020B0606030504020204" pitchFamily="34" charset="0"/>
                <a:ea typeface="Open Sans" panose="020B0606030504020204" pitchFamily="34" charset="0"/>
                <a:cs typeface="Open Sans" panose="020B0606030504020204" pitchFamily="34" charset="0"/>
              </a:rPr>
              <a:t>Inter-School Dance Competition </a:t>
            </a:r>
            <a:endParaRPr lang="en-IN" sz="2000" b="1"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en-IN" b="1"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Ms</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Emei</a:t>
            </a:r>
            <a:r>
              <a:rPr lang="en-IN" sz="1600" dirty="0">
                <a:latin typeface="Open Sans" panose="020B0606030504020204" pitchFamily="34" charset="0"/>
                <a:ea typeface="Open Sans" panose="020B0606030504020204" pitchFamily="34" charset="0"/>
                <a:cs typeface="Open Sans" panose="020B0606030504020204" pitchFamily="34" charset="0"/>
              </a:rPr>
              <a:t>, Ms. </a:t>
            </a:r>
            <a:r>
              <a:rPr lang="en-IN" sz="1600" dirty="0" err="1">
                <a:latin typeface="Open Sans" panose="020B0606030504020204" pitchFamily="34" charset="0"/>
                <a:ea typeface="Open Sans" panose="020B0606030504020204" pitchFamily="34" charset="0"/>
                <a:cs typeface="Open Sans" panose="020B0606030504020204" pitchFamily="34" charset="0"/>
              </a:rPr>
              <a:t>Manle</a:t>
            </a:r>
            <a:r>
              <a:rPr lang="en-IN" sz="1600" dirty="0">
                <a:latin typeface="Open Sans" panose="020B0606030504020204" pitchFamily="34" charset="0"/>
                <a:ea typeface="Open Sans" panose="020B0606030504020204" pitchFamily="34" charset="0"/>
                <a:cs typeface="Open Sans" panose="020B0606030504020204" pitchFamily="34" charset="0"/>
              </a:rPr>
              <a:t> &amp; Ms. </a:t>
            </a:r>
            <a:r>
              <a:rPr lang="en-IN" sz="1600" dirty="0" err="1">
                <a:latin typeface="Open Sans" panose="020B0606030504020204" pitchFamily="34" charset="0"/>
                <a:ea typeface="Open Sans" panose="020B0606030504020204" pitchFamily="34" charset="0"/>
                <a:cs typeface="Open Sans" panose="020B0606030504020204" pitchFamily="34" charset="0"/>
              </a:rPr>
              <a:t>Amnon</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Konyak</a:t>
            </a:r>
            <a:r>
              <a:rPr lang="en-IN" sz="1600" dirty="0">
                <a:latin typeface="Open Sans" panose="020B0606030504020204" pitchFamily="34" charset="0"/>
                <a:ea typeface="Open Sans" panose="020B0606030504020204" pitchFamily="34" charset="0"/>
                <a:cs typeface="Open Sans" panose="020B0606030504020204" pitchFamily="34" charset="0"/>
              </a:rPr>
              <a:t> won the </a:t>
            </a:r>
            <a:r>
              <a:rPr lang="en-IN" sz="1600" dirty="0" smtClean="0">
                <a:latin typeface="Open Sans" panose="020B0606030504020204" pitchFamily="34" charset="0"/>
                <a:ea typeface="Open Sans" panose="020B0606030504020204" pitchFamily="34" charset="0"/>
                <a:cs typeface="Open Sans" panose="020B0606030504020204" pitchFamily="34" charset="0"/>
              </a:rPr>
              <a:t>2</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nd</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r>
              <a:rPr lang="en-IN" sz="1600" dirty="0">
                <a:latin typeface="Open Sans" panose="020B0606030504020204" pitchFamily="34" charset="0"/>
                <a:ea typeface="Open Sans" panose="020B0606030504020204" pitchFamily="34" charset="0"/>
                <a:cs typeface="Open Sans" panose="020B0606030504020204" pitchFamily="34" charset="0"/>
              </a:rPr>
              <a:t>Position in the Inter-School Dance Competition organised by Model Christian College &amp; Model Higher Secondary School on </a:t>
            </a:r>
            <a:r>
              <a:rPr lang="en-IN" sz="1600" dirty="0" smtClean="0">
                <a:latin typeface="Open Sans" panose="020B0606030504020204" pitchFamily="34" charset="0"/>
                <a:ea typeface="Open Sans" panose="020B0606030504020204" pitchFamily="34" charset="0"/>
                <a:cs typeface="Open Sans" panose="020B0606030504020204" pitchFamily="34" charset="0"/>
              </a:rPr>
              <a:t>2</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nd</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r>
              <a:rPr lang="en-IN" sz="1600" dirty="0">
                <a:latin typeface="Open Sans" panose="020B0606030504020204" pitchFamily="34" charset="0"/>
                <a:ea typeface="Open Sans" panose="020B0606030504020204" pitchFamily="34" charset="0"/>
                <a:cs typeface="Open Sans" panose="020B0606030504020204" pitchFamily="34" charset="0"/>
              </a:rPr>
              <a:t>November, 2024.</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38914" name="AutoShape 2" descr="blob:https://web.whatsapp.com/9d467514-aa73-48f1-9e5a-9a90b99dfab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3</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16632" y="488504"/>
            <a:ext cx="6552728" cy="3785652"/>
          </a:xfrm>
          <a:prstGeom prst="rect">
            <a:avLst/>
          </a:prstGeom>
          <a:noFill/>
        </p:spPr>
        <p:txBody>
          <a:bodyPr wrap="square" rtlCol="0">
            <a:spAutoFit/>
          </a:bodyPr>
          <a:lstStyle/>
          <a:p>
            <a:pPr algn="ctr"/>
            <a:r>
              <a:rPr lang="en-IN" b="1" dirty="0" smtClean="0">
                <a:latin typeface="Open Sans" panose="020B0606030504020204" pitchFamily="34" charset="0"/>
                <a:ea typeface="Open Sans" panose="020B0606030504020204" pitchFamily="34" charset="0"/>
                <a:cs typeface="Open Sans" panose="020B0606030504020204" pitchFamily="34" charset="0"/>
              </a:rPr>
              <a:t>Awareness and Education Programme</a:t>
            </a:r>
          </a:p>
          <a:p>
            <a:pPr algn="ctr"/>
            <a:r>
              <a:rPr lang="en-IN" sz="1600" b="1" dirty="0" smtClean="0">
                <a:latin typeface="Open Sans" panose="020B0606030504020204" pitchFamily="34" charset="0"/>
                <a:ea typeface="Open Sans" panose="020B0606030504020204" pitchFamily="34" charset="0"/>
                <a:cs typeface="Open Sans" panose="020B0606030504020204" pitchFamily="34" charset="0"/>
              </a:rPr>
              <a:t> </a:t>
            </a:r>
            <a:endParaRPr lang="en-IN" sz="16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On </a:t>
            </a:r>
            <a:r>
              <a:rPr lang="en-IN" sz="1600" dirty="0">
                <a:latin typeface="Open Sans" panose="020B0606030504020204" pitchFamily="34" charset="0"/>
                <a:ea typeface="Open Sans" panose="020B0606030504020204" pitchFamily="34" charset="0"/>
                <a:cs typeface="Open Sans" panose="020B0606030504020204" pitchFamily="34" charset="0"/>
              </a:rPr>
              <a:t>November 4, 2024, Modern Higher Secondary School and Nehru </a:t>
            </a:r>
            <a:r>
              <a:rPr lang="en-IN" sz="1600" dirty="0" err="1">
                <a:latin typeface="Open Sans" panose="020B0606030504020204" pitchFamily="34" charset="0"/>
                <a:ea typeface="Open Sans" panose="020B0606030504020204" pitchFamily="34" charset="0"/>
                <a:cs typeface="Open Sans" panose="020B0606030504020204" pitchFamily="34" charset="0"/>
              </a:rPr>
              <a:t>Yuva</a:t>
            </a:r>
            <a:r>
              <a:rPr lang="en-IN" sz="1600" dirty="0">
                <a:latin typeface="Open Sans" panose="020B0606030504020204" pitchFamily="34" charset="0"/>
                <a:ea typeface="Open Sans" panose="020B0606030504020204" pitchFamily="34" charset="0"/>
                <a:cs typeface="Open Sans" panose="020B0606030504020204" pitchFamily="34" charset="0"/>
              </a:rPr>
              <a:t> Kendra, Kohima Organized an awareness and education programme on Drug Addiction and Substance Abuse. The event began with an invocation by Ms </a:t>
            </a:r>
            <a:r>
              <a:rPr lang="en-IN" sz="1600" dirty="0" err="1">
                <a:latin typeface="Open Sans" panose="020B0606030504020204" pitchFamily="34" charset="0"/>
                <a:ea typeface="Open Sans" panose="020B0606030504020204" pitchFamily="34" charset="0"/>
                <a:cs typeface="Open Sans" panose="020B0606030504020204" pitchFamily="34" charset="0"/>
              </a:rPr>
              <a:t>Ukumari</a:t>
            </a:r>
            <a:r>
              <a:rPr lang="en-IN" sz="1600" dirty="0">
                <a:latin typeface="Open Sans" panose="020B0606030504020204" pitchFamily="34" charset="0"/>
                <a:ea typeface="Open Sans" panose="020B0606030504020204" pitchFamily="34" charset="0"/>
                <a:cs typeface="Open Sans" panose="020B0606030504020204" pitchFamily="34" charset="0"/>
              </a:rPr>
              <a:t> followed by a brief introduction about the resource person by Mr. John </a:t>
            </a:r>
            <a:r>
              <a:rPr lang="en-IN" sz="1600" dirty="0" err="1">
                <a:latin typeface="Open Sans" panose="020B0606030504020204" pitchFamily="34" charset="0"/>
                <a:ea typeface="Open Sans" panose="020B0606030504020204" pitchFamily="34" charset="0"/>
                <a:cs typeface="Open Sans" panose="020B0606030504020204" pitchFamily="34" charset="0"/>
              </a:rPr>
              <a:t>Makhabo</a:t>
            </a:r>
            <a:r>
              <a:rPr lang="en-IN" sz="1600" dirty="0">
                <a:latin typeface="Open Sans" panose="020B0606030504020204" pitchFamily="34" charset="0"/>
                <a:ea typeface="Open Sans" panose="020B0606030504020204" pitchFamily="34" charset="0"/>
                <a:cs typeface="Open Sans" panose="020B0606030504020204" pitchFamily="34" charset="0"/>
              </a:rPr>
              <a:t> ,Director of </a:t>
            </a:r>
            <a:r>
              <a:rPr lang="en-IN" sz="1600" dirty="0" err="1">
                <a:latin typeface="Open Sans" panose="020B0606030504020204" pitchFamily="34" charset="0"/>
                <a:ea typeface="Open Sans" panose="020B0606030504020204" pitchFamily="34" charset="0"/>
                <a:cs typeface="Open Sans" panose="020B0606030504020204" pitchFamily="34" charset="0"/>
              </a:rPr>
              <a:t>NYKS,Kohima</a:t>
            </a:r>
            <a:r>
              <a:rPr lang="en-IN" sz="1600" dirty="0">
                <a:latin typeface="Open Sans" panose="020B0606030504020204" pitchFamily="34" charset="0"/>
                <a:ea typeface="Open Sans" panose="020B0606030504020204" pitchFamily="34" charset="0"/>
                <a:cs typeface="Open Sans" panose="020B0606030504020204" pitchFamily="34" charset="0"/>
              </a:rPr>
              <a:t>.</a:t>
            </a:r>
          </a:p>
          <a:p>
            <a:r>
              <a:rPr lang="en-IN" sz="1600" dirty="0">
                <a:latin typeface="Open Sans" panose="020B0606030504020204" pitchFamily="34" charset="0"/>
                <a:ea typeface="Open Sans" panose="020B0606030504020204" pitchFamily="34" charset="0"/>
                <a:cs typeface="Open Sans" panose="020B0606030504020204" pitchFamily="34" charset="0"/>
              </a:rPr>
              <a:t>Mr. </a:t>
            </a:r>
            <a:r>
              <a:rPr lang="en-IN" sz="1600" dirty="0" err="1">
                <a:latin typeface="Open Sans" panose="020B0606030504020204" pitchFamily="34" charset="0"/>
                <a:ea typeface="Open Sans" panose="020B0606030504020204" pitchFamily="34" charset="0"/>
                <a:cs typeface="Open Sans" panose="020B0606030504020204" pitchFamily="34" charset="0"/>
              </a:rPr>
              <a:t>Neitho</a:t>
            </a:r>
            <a:r>
              <a:rPr lang="en-IN" sz="1600" dirty="0">
                <a:latin typeface="Open Sans" panose="020B0606030504020204" pitchFamily="34" charset="0"/>
                <a:ea typeface="Open Sans" panose="020B0606030504020204" pitchFamily="34" charset="0"/>
                <a:cs typeface="Open Sans" panose="020B0606030504020204" pitchFamily="34" charset="0"/>
              </a:rPr>
              <a:t> P. </a:t>
            </a:r>
            <a:r>
              <a:rPr lang="en-IN" sz="1600" dirty="0" err="1">
                <a:latin typeface="Open Sans" panose="020B0606030504020204" pitchFamily="34" charset="0"/>
                <a:ea typeface="Open Sans" panose="020B0606030504020204" pitchFamily="34" charset="0"/>
                <a:cs typeface="Open Sans" panose="020B0606030504020204" pitchFamily="34" charset="0"/>
              </a:rPr>
              <a:t>Ezung</a:t>
            </a:r>
            <a:r>
              <a:rPr lang="en-IN" sz="1600" dirty="0">
                <a:latin typeface="Open Sans" panose="020B0606030504020204" pitchFamily="34" charset="0"/>
                <a:ea typeface="Open Sans" panose="020B0606030504020204" pitchFamily="34" charset="0"/>
                <a:cs typeface="Open Sans" panose="020B0606030504020204" pitchFamily="34" charset="0"/>
              </a:rPr>
              <a:t>, Asst. Director </a:t>
            </a:r>
            <a:r>
              <a:rPr lang="en-IN" sz="1600" dirty="0" err="1">
                <a:latin typeface="Open Sans" panose="020B0606030504020204" pitchFamily="34" charset="0"/>
                <a:ea typeface="Open Sans" panose="020B0606030504020204" pitchFamily="34" charset="0"/>
                <a:cs typeface="Open Sans" panose="020B0606030504020204" pitchFamily="34" charset="0"/>
              </a:rPr>
              <a:t>Kripa</a:t>
            </a:r>
            <a:r>
              <a:rPr lang="en-IN" sz="1600" dirty="0">
                <a:latin typeface="Open Sans" panose="020B0606030504020204" pitchFamily="34" charset="0"/>
                <a:ea typeface="Open Sans" panose="020B0606030504020204" pitchFamily="34" charset="0"/>
                <a:cs typeface="Open Sans" panose="020B0606030504020204" pitchFamily="34" charset="0"/>
              </a:rPr>
              <a:t> Foundation, Kohima emphasized on the importance of education in addressing drug addiction and substance abuse , discussing strategies for overcoming these challenges and promoting healthier </a:t>
            </a:r>
            <a:r>
              <a:rPr lang="en-IN" sz="1600" dirty="0" err="1">
                <a:latin typeface="Open Sans" panose="020B0606030504020204" pitchFamily="34" charset="0"/>
                <a:ea typeface="Open Sans" panose="020B0606030504020204" pitchFamily="34" charset="0"/>
                <a:cs typeface="Open Sans" panose="020B0606030504020204" pitchFamily="34" charset="0"/>
              </a:rPr>
              <a:t>choices.He</a:t>
            </a:r>
            <a:r>
              <a:rPr lang="en-IN" sz="1600" dirty="0">
                <a:latin typeface="Open Sans" panose="020B0606030504020204" pitchFamily="34" charset="0"/>
                <a:ea typeface="Open Sans" panose="020B0606030504020204" pitchFamily="34" charset="0"/>
                <a:cs typeface="Open Sans" panose="020B0606030504020204" pitchFamily="34" charset="0"/>
              </a:rPr>
              <a:t> shared a brief testimony on how he overcame his addiction.</a:t>
            </a:r>
          </a:p>
          <a:p>
            <a:r>
              <a:rPr lang="en-IN" sz="1600" dirty="0">
                <a:latin typeface="Open Sans" panose="020B0606030504020204" pitchFamily="34" charset="0"/>
                <a:ea typeface="Open Sans" panose="020B0606030504020204" pitchFamily="34" charset="0"/>
                <a:cs typeface="Open Sans" panose="020B0606030504020204" pitchFamily="34" charset="0"/>
              </a:rPr>
              <a:t>Mr. </a:t>
            </a:r>
            <a:r>
              <a:rPr lang="en-IN" sz="1600" dirty="0" err="1">
                <a:latin typeface="Open Sans" panose="020B0606030504020204" pitchFamily="34" charset="0"/>
                <a:ea typeface="Open Sans" panose="020B0606030504020204" pitchFamily="34" charset="0"/>
                <a:cs typeface="Open Sans" panose="020B0606030504020204" pitchFamily="34" charset="0"/>
              </a:rPr>
              <a:t>Kikatemba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Ozukum</a:t>
            </a:r>
            <a:r>
              <a:rPr lang="en-IN" sz="1600" dirty="0">
                <a:latin typeface="Open Sans" panose="020B0606030504020204" pitchFamily="34" charset="0"/>
                <a:ea typeface="Open Sans" panose="020B0606030504020204" pitchFamily="34" charset="0"/>
                <a:cs typeface="Open Sans" panose="020B0606030504020204" pitchFamily="34" charset="0"/>
              </a:rPr>
              <a:t> pronounced the vote of thanks.1</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st</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endParaRPr lang="en-IN"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84649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721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Slide Number Placeholder 1"/>
          <p:cNvSpPr>
            <a:spLocks noGrp="1"/>
          </p:cNvSpPr>
          <p:nvPr>
            <p:ph type="sldNum" sz="quarter" idx="12"/>
          </p:nvPr>
        </p:nvSpPr>
        <p:spPr/>
        <p:txBody>
          <a:bodyPr/>
          <a:lstStyle/>
          <a:p>
            <a:fld id="{DBE83FE4-C62E-44F4-8CD2-7B94D23D84F6}" type="slidenum">
              <a:rPr lang="en-US" smtClean="0"/>
              <a:pPr/>
              <a:t>5</a:t>
            </a:fld>
            <a:endParaRPr lang="en-US"/>
          </a:p>
        </p:txBody>
      </p:sp>
      <p:sp>
        <p:nvSpPr>
          <p:cNvPr id="1048601" name="Rectangle 2"/>
          <p:cNvSpPr/>
          <p:nvPr/>
        </p:nvSpPr>
        <p:spPr>
          <a:xfrm>
            <a:off x="0" y="7937"/>
            <a:ext cx="6858000" cy="406065"/>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1048602" name="TextBox 11"/>
          <p:cNvSpPr txBox="1"/>
          <p:nvPr/>
        </p:nvSpPr>
        <p:spPr>
          <a:xfrm>
            <a:off x="176062" y="619155"/>
            <a:ext cx="6530879" cy="4401205"/>
          </a:xfrm>
          <a:prstGeom prst="rect">
            <a:avLst/>
          </a:prstGeom>
          <a:noFill/>
        </p:spPr>
        <p:txBody>
          <a:bodyPr wrap="square">
            <a:spAutoFit/>
          </a:bodyPr>
          <a:lstStyle/>
          <a:p>
            <a:pPr algn="ctr"/>
            <a:r>
              <a:rPr lang="en-IN" sz="2000" b="1" dirty="0" smtClean="0">
                <a:latin typeface="Open Sans" pitchFamily="34" charset="0"/>
                <a:ea typeface="Open Sans" pitchFamily="34" charset="0"/>
                <a:cs typeface="Open Sans" pitchFamily="34" charset="0"/>
              </a:rPr>
              <a:t>Essay Competition</a:t>
            </a:r>
          </a:p>
          <a:p>
            <a:pPr algn="ctr"/>
            <a:endParaRPr lang="en-IN" sz="2000" dirty="0" smtClean="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In commemoration of Vigilance Awareness Week essay competition was organised on the topic "Culture of Integrity for Nation's Prosperity" for Higher Secondary </a:t>
            </a:r>
            <a:r>
              <a:rPr lang="en-IN" sz="1600" dirty="0" smtClean="0">
                <a:latin typeface="Open Sans" pitchFamily="34" charset="0"/>
                <a:ea typeface="Open Sans" pitchFamily="34" charset="0"/>
                <a:cs typeface="Open Sans" pitchFamily="34" charset="0"/>
              </a:rPr>
              <a:t>Students on 6</a:t>
            </a:r>
            <a:r>
              <a:rPr lang="en-IN" sz="1600" baseline="30000" dirty="0" smtClean="0">
                <a:latin typeface="Open Sans" pitchFamily="34" charset="0"/>
                <a:ea typeface="Open Sans" pitchFamily="34" charset="0"/>
                <a:cs typeface="Open Sans" pitchFamily="34" charset="0"/>
              </a:rPr>
              <a:t>th</a:t>
            </a:r>
            <a:r>
              <a:rPr lang="en-IN" sz="1600" dirty="0" smtClean="0">
                <a:latin typeface="Open Sans" pitchFamily="34" charset="0"/>
                <a:ea typeface="Open Sans" pitchFamily="34" charset="0"/>
                <a:cs typeface="Open Sans" pitchFamily="34" charset="0"/>
              </a:rPr>
              <a:t> November, 2024.</a:t>
            </a:r>
            <a:endParaRPr lang="en-IN" sz="1600" dirty="0">
              <a:latin typeface="Open Sans" pitchFamily="34" charset="0"/>
              <a:ea typeface="Open Sans" pitchFamily="34" charset="0"/>
              <a:cs typeface="Open Sans" pitchFamily="34" charset="0"/>
            </a:endParaRP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The winners were</a:t>
            </a:r>
          </a:p>
          <a:p>
            <a:r>
              <a:rPr lang="en-IN" sz="1600" dirty="0">
                <a:latin typeface="Open Sans" pitchFamily="34" charset="0"/>
                <a:ea typeface="Open Sans" pitchFamily="34" charset="0"/>
                <a:cs typeface="Open Sans" pitchFamily="34" charset="0"/>
              </a:rPr>
              <a:t>1st - Ms </a:t>
            </a:r>
            <a:r>
              <a:rPr lang="en-IN" sz="1600" dirty="0" err="1">
                <a:latin typeface="Open Sans" pitchFamily="34" charset="0"/>
                <a:ea typeface="Open Sans" pitchFamily="34" charset="0"/>
                <a:cs typeface="Open Sans" pitchFamily="34" charset="0"/>
              </a:rPr>
              <a:t>Rodila</a:t>
            </a:r>
            <a:r>
              <a:rPr lang="en-IN" sz="1600" dirty="0">
                <a:latin typeface="Open Sans" pitchFamily="34" charset="0"/>
                <a:ea typeface="Open Sans" pitchFamily="34" charset="0"/>
                <a:cs typeface="Open Sans" pitchFamily="34" charset="0"/>
              </a:rPr>
              <a:t> s </a:t>
            </a:r>
            <a:r>
              <a:rPr lang="en-IN" sz="1600" dirty="0" err="1">
                <a:latin typeface="Open Sans" pitchFamily="34" charset="0"/>
                <a:ea typeface="Open Sans" pitchFamily="34" charset="0"/>
                <a:cs typeface="Open Sans" pitchFamily="34" charset="0"/>
              </a:rPr>
              <a:t>Sangtam</a:t>
            </a:r>
            <a:r>
              <a:rPr lang="en-IN" sz="1600" dirty="0">
                <a:latin typeface="Open Sans" pitchFamily="34" charset="0"/>
                <a:ea typeface="Open Sans" pitchFamily="34" charset="0"/>
                <a:cs typeface="Open Sans" pitchFamily="34" charset="0"/>
              </a:rPr>
              <a:t>, 12 Science</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2nd - Mr </a:t>
            </a:r>
            <a:r>
              <a:rPr lang="en-IN" sz="1600" dirty="0" err="1">
                <a:latin typeface="Open Sans" pitchFamily="34" charset="0"/>
                <a:ea typeface="Open Sans" pitchFamily="34" charset="0"/>
                <a:cs typeface="Open Sans" pitchFamily="34" charset="0"/>
              </a:rPr>
              <a:t>Hiketo</a:t>
            </a:r>
            <a:r>
              <a:rPr lang="en-IN" sz="1600" dirty="0">
                <a:latin typeface="Open Sans" pitchFamily="34" charset="0"/>
                <a:ea typeface="Open Sans" pitchFamily="34" charset="0"/>
                <a:cs typeface="Open Sans" pitchFamily="34" charset="0"/>
              </a:rPr>
              <a:t> </a:t>
            </a:r>
            <a:r>
              <a:rPr lang="en-IN" sz="1600" dirty="0" err="1">
                <a:latin typeface="Open Sans" pitchFamily="34" charset="0"/>
                <a:ea typeface="Open Sans" pitchFamily="34" charset="0"/>
                <a:cs typeface="Open Sans" pitchFamily="34" charset="0"/>
              </a:rPr>
              <a:t>Chishi</a:t>
            </a:r>
            <a:r>
              <a:rPr lang="en-IN" sz="1600" dirty="0">
                <a:latin typeface="Open Sans" pitchFamily="34" charset="0"/>
                <a:ea typeface="Open Sans" pitchFamily="34" charset="0"/>
                <a:cs typeface="Open Sans" pitchFamily="34" charset="0"/>
              </a:rPr>
              <a:t>, 12 Commerce</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3rd - Ms </a:t>
            </a:r>
            <a:r>
              <a:rPr lang="en-IN" sz="1600" dirty="0" err="1">
                <a:latin typeface="Open Sans" pitchFamily="34" charset="0"/>
                <a:ea typeface="Open Sans" pitchFamily="34" charset="0"/>
                <a:cs typeface="Open Sans" pitchFamily="34" charset="0"/>
              </a:rPr>
              <a:t>Nyashom</a:t>
            </a:r>
            <a:r>
              <a:rPr lang="en-IN" sz="1600" dirty="0">
                <a:latin typeface="Open Sans" pitchFamily="34" charset="0"/>
                <a:ea typeface="Open Sans" pitchFamily="34" charset="0"/>
                <a:cs typeface="Open Sans" pitchFamily="34" charset="0"/>
              </a:rPr>
              <a:t> </a:t>
            </a:r>
            <a:r>
              <a:rPr lang="en-IN" sz="1600" dirty="0" err="1">
                <a:latin typeface="Open Sans" pitchFamily="34" charset="0"/>
                <a:ea typeface="Open Sans" pitchFamily="34" charset="0"/>
                <a:cs typeface="Open Sans" pitchFamily="34" charset="0"/>
              </a:rPr>
              <a:t>Sangki</a:t>
            </a:r>
            <a:r>
              <a:rPr lang="en-IN" sz="1600" dirty="0">
                <a:latin typeface="Open Sans" pitchFamily="34" charset="0"/>
                <a:ea typeface="Open Sans" pitchFamily="34" charset="0"/>
                <a:cs typeface="Open Sans" pitchFamily="34" charset="0"/>
              </a:rPr>
              <a:t> M </a:t>
            </a:r>
            <a:r>
              <a:rPr lang="en-IN" sz="1600" dirty="0" err="1">
                <a:latin typeface="Open Sans" pitchFamily="34" charset="0"/>
                <a:ea typeface="Open Sans" pitchFamily="34" charset="0"/>
                <a:cs typeface="Open Sans" pitchFamily="34" charset="0"/>
              </a:rPr>
              <a:t>Konyak</a:t>
            </a:r>
            <a:r>
              <a:rPr lang="en-IN" sz="1600" dirty="0">
                <a:latin typeface="Open Sans" pitchFamily="34" charset="0"/>
                <a:ea typeface="Open Sans" pitchFamily="34" charset="0"/>
                <a:cs typeface="Open Sans" pitchFamily="34" charset="0"/>
              </a:rPr>
              <a:t>, 11 Arts A</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The winners received certificate and cash amount of ₹1500, ₹1000 and ₹500 each.</a:t>
            </a:r>
          </a:p>
          <a:p>
            <a:r>
              <a:rPr lang="en-IN" sz="1600" dirty="0">
                <a:latin typeface="Open Sans" pitchFamily="34" charset="0"/>
                <a:ea typeface="Open Sans" pitchFamily="34" charset="0"/>
                <a:cs typeface="Open Sans" pitchFamily="34" charset="0"/>
              </a:rPr>
              <a:t>The prize money was sponsored by Nehru </a:t>
            </a:r>
            <a:r>
              <a:rPr lang="en-IN" sz="1600" dirty="0" err="1">
                <a:latin typeface="Open Sans" pitchFamily="34" charset="0"/>
                <a:ea typeface="Open Sans" pitchFamily="34" charset="0"/>
                <a:cs typeface="Open Sans" pitchFamily="34" charset="0"/>
              </a:rPr>
              <a:t>Yuva</a:t>
            </a:r>
            <a:r>
              <a:rPr lang="en-IN" sz="1600" dirty="0">
                <a:latin typeface="Open Sans" pitchFamily="34" charset="0"/>
                <a:ea typeface="Open Sans" pitchFamily="34" charset="0"/>
                <a:cs typeface="Open Sans" pitchFamily="34" charset="0"/>
              </a:rPr>
              <a:t> Kendra, Kohima.</a:t>
            </a:r>
          </a:p>
        </p:txBody>
      </p:sp>
      <p:sp>
        <p:nvSpPr>
          <p:cNvPr id="1048603" name="AutoShape 2" descr="blob:https://web.whatsapp.com/9797d7c3-4563-446d-9ccf-b0a706e43e2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48604" name="AutoShape 4" descr="blob:https://web.whatsapp.com/9797d7c3-4563-446d-9ccf-b0a706e43e2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3" y="5490608"/>
            <a:ext cx="1713718" cy="304660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9834" y="5500480"/>
            <a:ext cx="1713718" cy="304660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5603" y="5501968"/>
            <a:ext cx="1713718" cy="3046609"/>
          </a:xfrm>
          <a:prstGeom prst="rect">
            <a:avLst/>
          </a:prstGeom>
        </p:spPr>
      </p:pic>
      <p:sp>
        <p:nvSpPr>
          <p:cNvPr id="5" name="TextBox 4"/>
          <p:cNvSpPr txBox="1"/>
          <p:nvPr/>
        </p:nvSpPr>
        <p:spPr>
          <a:xfrm>
            <a:off x="1052736" y="8551738"/>
            <a:ext cx="1440160" cy="400110"/>
          </a:xfrm>
          <a:prstGeom prst="rect">
            <a:avLst/>
          </a:prstGeom>
          <a:noFill/>
        </p:spPr>
        <p:txBody>
          <a:bodyPr wrap="square" rtlCol="0">
            <a:spAutoFit/>
          </a:bodyPr>
          <a:lstStyle/>
          <a:p>
            <a:r>
              <a:rPr lang="en-IN" sz="2000" b="1" dirty="0">
                <a:latin typeface="Open Sans" pitchFamily="34" charset="0"/>
                <a:ea typeface="Open Sans" pitchFamily="34" charset="0"/>
                <a:cs typeface="Open Sans" pitchFamily="34" charset="0"/>
              </a:rPr>
              <a:t>1st</a:t>
            </a:r>
            <a:endParaRPr lang="en-IN" sz="2000" b="1" dirty="0"/>
          </a:p>
        </p:txBody>
      </p:sp>
      <p:sp>
        <p:nvSpPr>
          <p:cNvPr id="11" name="TextBox 10"/>
          <p:cNvSpPr txBox="1"/>
          <p:nvPr/>
        </p:nvSpPr>
        <p:spPr>
          <a:xfrm>
            <a:off x="3068960" y="8547089"/>
            <a:ext cx="1440160" cy="400110"/>
          </a:xfrm>
          <a:prstGeom prst="rect">
            <a:avLst/>
          </a:prstGeom>
          <a:noFill/>
        </p:spPr>
        <p:txBody>
          <a:bodyPr wrap="square" rtlCol="0">
            <a:spAutoFit/>
          </a:bodyPr>
          <a:lstStyle/>
          <a:p>
            <a:r>
              <a:rPr lang="en-IN" sz="2000" b="1" dirty="0">
                <a:latin typeface="Open Sans" pitchFamily="34" charset="0"/>
                <a:ea typeface="Open Sans" pitchFamily="34" charset="0"/>
                <a:cs typeface="Open Sans" pitchFamily="34" charset="0"/>
              </a:rPr>
              <a:t>2nd</a:t>
            </a:r>
            <a:endParaRPr lang="en-IN" sz="2000" b="1" dirty="0"/>
          </a:p>
        </p:txBody>
      </p:sp>
      <p:sp>
        <p:nvSpPr>
          <p:cNvPr id="12" name="TextBox 11"/>
          <p:cNvSpPr txBox="1"/>
          <p:nvPr/>
        </p:nvSpPr>
        <p:spPr>
          <a:xfrm>
            <a:off x="5157192" y="8547089"/>
            <a:ext cx="1440160" cy="400110"/>
          </a:xfrm>
          <a:prstGeom prst="rect">
            <a:avLst/>
          </a:prstGeom>
          <a:noFill/>
        </p:spPr>
        <p:txBody>
          <a:bodyPr wrap="square" rtlCol="0">
            <a:spAutoFit/>
          </a:bodyPr>
          <a:lstStyle/>
          <a:p>
            <a:r>
              <a:rPr lang="en-IN" sz="2000" b="1" dirty="0">
                <a:latin typeface="Open Sans" pitchFamily="34" charset="0"/>
                <a:ea typeface="Open Sans" pitchFamily="34" charset="0"/>
                <a:cs typeface="Open Sans" pitchFamily="34" charset="0"/>
              </a:rPr>
              <a:t>3rd</a:t>
            </a:r>
            <a:endParaRPr lang="en-IN"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6</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b="1" dirty="0" smtClean="0">
                <a:solidFill>
                  <a:schemeClr val="bg1"/>
                </a:solidFill>
                <a:latin typeface="Open Sans" pitchFamily="34" charset="0"/>
                <a:ea typeface="Calibri" panose="020F0502020204030204" pitchFamily="34" charset="0"/>
                <a:cs typeface="Open Sans" pitchFamily="34" charset="0"/>
                <a:sym typeface="+mn-ea"/>
              </a:rPr>
              <a:t>ACTIVITY</a:t>
            </a:r>
            <a:endParaRPr lang="en-US" sz="24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142852" y="416496"/>
            <a:ext cx="6572296" cy="2923877"/>
          </a:xfrm>
          <a:prstGeom prst="rect">
            <a:avLst/>
          </a:prstGeom>
          <a:noFill/>
        </p:spPr>
        <p:txBody>
          <a:bodyPr wrap="square" rtlCol="0">
            <a:spAutoFit/>
          </a:bodyPr>
          <a:lstStyle/>
          <a:p>
            <a:pPr algn="ctr"/>
            <a:r>
              <a:rPr lang="en-IN" sz="2000" b="1" u="sng" dirty="0" smtClean="0">
                <a:latin typeface="Open Sans" pitchFamily="34" charset="0"/>
                <a:ea typeface="Open Sans" pitchFamily="34" charset="0"/>
                <a:cs typeface="Open Sans" pitchFamily="34" charset="0"/>
              </a:rPr>
              <a:t>Seminar</a:t>
            </a:r>
          </a:p>
          <a:p>
            <a:pPr algn="ctr"/>
            <a:endParaRPr lang="en-IN" sz="2000" b="1" u="sng" dirty="0">
              <a:latin typeface="Open Sans" pitchFamily="34" charset="0"/>
              <a:ea typeface="Open Sans" pitchFamily="34" charset="0"/>
              <a:cs typeface="Open Sans"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On 7</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th</a:t>
            </a:r>
            <a:r>
              <a:rPr lang="en-IN" sz="1600" dirty="0" smtClean="0">
                <a:latin typeface="Open Sans" panose="020B0606030504020204" pitchFamily="34" charset="0"/>
                <a:ea typeface="Open Sans" panose="020B0606030504020204" pitchFamily="34" charset="0"/>
                <a:cs typeface="Open Sans" panose="020B0606030504020204" pitchFamily="34" charset="0"/>
              </a:rPr>
              <a:t> November, 2024 Modern </a:t>
            </a:r>
            <a:r>
              <a:rPr lang="en-IN" sz="1600" dirty="0">
                <a:latin typeface="Open Sans" panose="020B0606030504020204" pitchFamily="34" charset="0"/>
                <a:ea typeface="Open Sans" panose="020B0606030504020204" pitchFamily="34" charset="0"/>
                <a:cs typeface="Open Sans" panose="020B0606030504020204" pitchFamily="34" charset="0"/>
              </a:rPr>
              <a:t>higher secondary organised a seminar on NEET and JEE Preparation for class 11 and 12 Science.</a:t>
            </a:r>
          </a:p>
          <a:p>
            <a:r>
              <a:rPr lang="en-IN" sz="1600" dirty="0">
                <a:latin typeface="Open Sans" panose="020B0606030504020204" pitchFamily="34" charset="0"/>
                <a:ea typeface="Open Sans" panose="020B0606030504020204" pitchFamily="34" charset="0"/>
                <a:cs typeface="Open Sans" panose="020B0606030504020204" pitchFamily="34" charset="0"/>
              </a:rPr>
              <a:t>The main objective of the seminar was to help students to utilise their time smartly, strategy and preparation plan</a:t>
            </a:r>
            <a:r>
              <a:rPr lang="en-IN" sz="1600" dirty="0" smtClean="0">
                <a:latin typeface="Open Sans" panose="020B0606030504020204" pitchFamily="34" charset="0"/>
                <a:ea typeface="Open Sans" panose="020B0606030504020204" pitchFamily="34" charset="0"/>
                <a:cs typeface="Open Sans" panose="020B0606030504020204" pitchFamily="34" charset="0"/>
              </a:rPr>
              <a:t>, mistakes </a:t>
            </a:r>
            <a:r>
              <a:rPr lang="en-IN" sz="1600" dirty="0">
                <a:latin typeface="Open Sans" panose="020B0606030504020204" pitchFamily="34" charset="0"/>
                <a:ea typeface="Open Sans" panose="020B0606030504020204" pitchFamily="34" charset="0"/>
                <a:cs typeface="Open Sans" panose="020B0606030504020204" pitchFamily="34" charset="0"/>
              </a:rPr>
              <a:t>to avoid and exam taking skills.</a:t>
            </a:r>
          </a:p>
          <a:p>
            <a:r>
              <a:rPr lang="en-IN" sz="1600" dirty="0" err="1">
                <a:latin typeface="Open Sans" panose="020B0606030504020204" pitchFamily="34" charset="0"/>
                <a:ea typeface="Open Sans" panose="020B0606030504020204" pitchFamily="34" charset="0"/>
                <a:cs typeface="Open Sans" panose="020B0606030504020204" pitchFamily="34" charset="0"/>
              </a:rPr>
              <a:t>Dr.</a:t>
            </a:r>
            <a:r>
              <a:rPr lang="en-IN" sz="1600" dirty="0">
                <a:latin typeface="Open Sans" panose="020B0606030504020204" pitchFamily="34" charset="0"/>
                <a:ea typeface="Open Sans" panose="020B0606030504020204" pitchFamily="34" charset="0"/>
                <a:cs typeface="Open Sans" panose="020B0606030504020204" pitchFamily="34" charset="0"/>
              </a:rPr>
              <a:t> Rajesh </a:t>
            </a:r>
            <a:r>
              <a:rPr lang="en-IN" sz="1600" dirty="0" err="1">
                <a:latin typeface="Open Sans" panose="020B0606030504020204" pitchFamily="34" charset="0"/>
                <a:ea typeface="Open Sans" panose="020B0606030504020204" pitchFamily="34" charset="0"/>
                <a:cs typeface="Open Sans" panose="020B0606030504020204" pitchFamily="34" charset="0"/>
              </a:rPr>
              <a:t>Babu</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Pammi</a:t>
            </a:r>
            <a:r>
              <a:rPr lang="en-IN" sz="1600" dirty="0">
                <a:latin typeface="Open Sans" panose="020B0606030504020204" pitchFamily="34" charset="0"/>
                <a:ea typeface="Open Sans" panose="020B0606030504020204" pitchFamily="34" charset="0"/>
                <a:cs typeface="Open Sans" panose="020B0606030504020204" pitchFamily="34" charset="0"/>
              </a:rPr>
              <a:t>, Assistant Professor Modern Institute of Teacher Education was the resource person.</a:t>
            </a:r>
          </a:p>
          <a:p>
            <a:r>
              <a:rPr lang="en-IN" sz="1600" dirty="0" err="1">
                <a:latin typeface="Open Sans" panose="020B0606030504020204" pitchFamily="34" charset="0"/>
                <a:ea typeface="Open Sans" panose="020B0606030504020204" pitchFamily="34" charset="0"/>
                <a:cs typeface="Open Sans" panose="020B0606030504020204" pitchFamily="34" charset="0"/>
              </a:rPr>
              <a:t>Dr.</a:t>
            </a:r>
            <a:r>
              <a:rPr lang="en-IN" sz="1600" dirty="0">
                <a:latin typeface="Open Sans" panose="020B0606030504020204" pitchFamily="34" charset="0"/>
                <a:ea typeface="Open Sans" panose="020B0606030504020204" pitchFamily="34" charset="0"/>
                <a:cs typeface="Open Sans" panose="020B0606030504020204" pitchFamily="34" charset="0"/>
              </a:rPr>
              <a:t> Rajesh highlighted the importance of setting goals and working everyday to achieve the goals and ambitions</a:t>
            </a:r>
            <a:r>
              <a:rPr lang="en-IN" sz="1600" dirty="0" smtClean="0">
                <a:latin typeface="Open Sans" panose="020B0606030504020204" pitchFamily="34" charset="0"/>
                <a:ea typeface="Open Sans" panose="020B0606030504020204" pitchFamily="34" charset="0"/>
                <a:cs typeface="Open Sans" panose="020B0606030504020204" pitchFamily="34" charset="0"/>
              </a:rPr>
              <a:t>.</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978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Slide Number Placeholder 1"/>
          <p:cNvSpPr>
            <a:spLocks noGrp="1"/>
          </p:cNvSpPr>
          <p:nvPr>
            <p:ph type="sldNum" sz="quarter" idx="12"/>
          </p:nvPr>
        </p:nvSpPr>
        <p:spPr/>
        <p:txBody>
          <a:bodyPr/>
          <a:lstStyle/>
          <a:p>
            <a:fld id="{DBE83FE4-C62E-44F4-8CD2-7B94D23D84F6}" type="slidenum">
              <a:rPr lang="en-US" smtClean="0"/>
              <a:pPr/>
              <a:t>8</a:t>
            </a:fld>
            <a:endParaRPr lang="en-US"/>
          </a:p>
        </p:txBody>
      </p:sp>
      <p:sp>
        <p:nvSpPr>
          <p:cNvPr id="1048609" name="Rectangle 2"/>
          <p:cNvSpPr/>
          <p:nvPr/>
        </p:nvSpPr>
        <p:spPr>
          <a:xfrm>
            <a:off x="0" y="0"/>
            <a:ext cx="6858000" cy="320722"/>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214290" y="632520"/>
            <a:ext cx="6429420" cy="1354217"/>
          </a:xfrm>
          <a:prstGeom prst="rect">
            <a:avLst/>
          </a:prstGeom>
          <a:noFill/>
        </p:spPr>
        <p:txBody>
          <a:bodyPr wrap="square" rtlCol="0">
            <a:spAutoFit/>
          </a:bodyPr>
          <a:lstStyle/>
          <a:p>
            <a:pPr algn="ctr"/>
            <a:r>
              <a:rPr lang="en-IN" b="1" dirty="0" smtClean="0">
                <a:latin typeface="Open Sans" pitchFamily="34" charset="0"/>
                <a:ea typeface="Open Sans" pitchFamily="34" charset="0"/>
                <a:cs typeface="Open Sans" pitchFamily="34" charset="0"/>
              </a:rPr>
              <a:t>Annual Picnic</a:t>
            </a:r>
          </a:p>
          <a:p>
            <a:r>
              <a:rPr lang="en-IN" sz="1600" dirty="0" smtClean="0">
                <a:latin typeface="Open Sans" pitchFamily="34" charset="0"/>
                <a:ea typeface="Open Sans" pitchFamily="34" charset="0"/>
                <a:cs typeface="Open Sans" pitchFamily="34" charset="0"/>
              </a:rPr>
              <a:t/>
            </a:r>
            <a:br>
              <a:rPr lang="en-IN" sz="1600" dirty="0" smtClean="0">
                <a:latin typeface="Open Sans" pitchFamily="34" charset="0"/>
                <a:ea typeface="Open Sans" pitchFamily="34" charset="0"/>
                <a:cs typeface="Open Sans" pitchFamily="34" charset="0"/>
              </a:rPr>
            </a:br>
            <a:r>
              <a:rPr lang="en-IN" sz="1600" dirty="0">
                <a:latin typeface="Open Sans" pitchFamily="34" charset="0"/>
                <a:ea typeface="Open Sans" pitchFamily="34" charset="0"/>
                <a:cs typeface="Open Sans" pitchFamily="34" charset="0"/>
              </a:rPr>
              <a:t>Modern Higher Secondary School organised Annual Picnic for Middle and Secondary Section (Class 7 to 10) on </a:t>
            </a:r>
            <a:r>
              <a:rPr lang="en-IN" sz="1600" dirty="0" smtClean="0">
                <a:latin typeface="Open Sans" pitchFamily="34" charset="0"/>
                <a:ea typeface="Open Sans" pitchFamily="34" charset="0"/>
                <a:cs typeface="Open Sans" pitchFamily="34" charset="0"/>
              </a:rPr>
              <a:t>9</a:t>
            </a:r>
            <a:r>
              <a:rPr lang="en-IN" sz="1600" baseline="30000" dirty="0" smtClean="0">
                <a:latin typeface="Open Sans" pitchFamily="34" charset="0"/>
                <a:ea typeface="Open Sans" pitchFamily="34" charset="0"/>
                <a:cs typeface="Open Sans" pitchFamily="34" charset="0"/>
              </a:rPr>
              <a:t>th</a:t>
            </a:r>
            <a:r>
              <a:rPr lang="en-IN" sz="1600" dirty="0" smtClean="0">
                <a:latin typeface="Open Sans" pitchFamily="34" charset="0"/>
                <a:ea typeface="Open Sans" pitchFamily="34" charset="0"/>
                <a:cs typeface="Open Sans" pitchFamily="34" charset="0"/>
              </a:rPr>
              <a:t>  </a:t>
            </a:r>
            <a:r>
              <a:rPr lang="en-IN" sz="1600" dirty="0">
                <a:latin typeface="Open Sans" pitchFamily="34" charset="0"/>
                <a:ea typeface="Open Sans" pitchFamily="34" charset="0"/>
                <a:cs typeface="Open Sans" pitchFamily="34" charset="0"/>
              </a:rPr>
              <a:t>November, 2024 at </a:t>
            </a:r>
            <a:r>
              <a:rPr lang="en-IN" sz="1600" dirty="0" err="1">
                <a:latin typeface="Open Sans" pitchFamily="34" charset="0"/>
                <a:ea typeface="Open Sans" pitchFamily="34" charset="0"/>
                <a:cs typeface="Open Sans" pitchFamily="34" charset="0"/>
              </a:rPr>
              <a:t>Dzüü</a:t>
            </a:r>
            <a:r>
              <a:rPr lang="en-IN" sz="1600" dirty="0">
                <a:latin typeface="Open Sans" pitchFamily="34" charset="0"/>
                <a:ea typeface="Open Sans" pitchFamily="34" charset="0"/>
                <a:cs typeface="Open Sans" pitchFamily="34" charset="0"/>
              </a:rPr>
              <a:t> Resort, </a:t>
            </a:r>
            <a:r>
              <a:rPr lang="en-IN" sz="1600" dirty="0" err="1">
                <a:latin typeface="Open Sans" pitchFamily="34" charset="0"/>
                <a:ea typeface="Open Sans" pitchFamily="34" charset="0"/>
                <a:cs typeface="Open Sans" pitchFamily="34" charset="0"/>
              </a:rPr>
              <a:t>Rusoma</a:t>
            </a:r>
            <a:r>
              <a:rPr lang="en-IN" sz="1600" dirty="0">
                <a:latin typeface="Open Sans" pitchFamily="34" charset="0"/>
                <a:ea typeface="Open Sans" pitchFamily="34" charset="0"/>
                <a:cs typeface="Open Sans" pitchFamily="34" charset="0"/>
              </a:rPr>
              <a:t>, Kohima,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Slide Number Placeholder 1"/>
          <p:cNvSpPr>
            <a:spLocks noGrp="1"/>
          </p:cNvSpPr>
          <p:nvPr>
            <p:ph type="sldNum" sz="quarter" idx="12"/>
          </p:nvPr>
        </p:nvSpPr>
        <p:spPr/>
        <p:txBody>
          <a:bodyPr/>
          <a:lstStyle/>
          <a:p>
            <a:fld id="{DBE83FE4-C62E-44F4-8CD2-7B94D23D84F6}" type="slidenum">
              <a:rPr lang="en-US" smtClean="0"/>
              <a:pPr/>
              <a:t>9</a:t>
            </a:fld>
            <a:endParaRPr lang="en-US"/>
          </a:p>
        </p:txBody>
      </p:sp>
      <p:sp>
        <p:nvSpPr>
          <p:cNvPr id="1048611" name="Rectangle 2"/>
          <p:cNvSpPr/>
          <p:nvPr/>
        </p:nvSpPr>
        <p:spPr>
          <a:xfrm>
            <a:off x="0" y="-4766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96542" y="629027"/>
            <a:ext cx="6218558" cy="6340197"/>
          </a:xfrm>
          <a:prstGeom prst="rect">
            <a:avLst/>
          </a:prstGeom>
          <a:noFill/>
        </p:spPr>
        <p:txBody>
          <a:bodyPr wrap="square" rtlCol="0">
            <a:spAutoFit/>
          </a:bodyPr>
          <a:lstStyle/>
          <a:p>
            <a:pPr algn="ctr"/>
            <a:r>
              <a:rPr lang="en-IN" sz="2000" b="1" dirty="0" smtClean="0">
                <a:latin typeface="Open Sans" panose="020B0606030504020204" pitchFamily="34" charset="0"/>
                <a:ea typeface="Open Sans" panose="020B0606030504020204" pitchFamily="34" charset="0"/>
                <a:cs typeface="Open Sans" panose="020B0606030504020204" pitchFamily="34" charset="0"/>
              </a:rPr>
              <a:t>Story Telling and Poem Recitation</a:t>
            </a:r>
          </a:p>
          <a:p>
            <a:pPr algn="ctr"/>
            <a:endParaRPr lang="en-IN" b="1" dirty="0" smtClean="0">
              <a:latin typeface="Open Sans" pitchFamily="34" charset="0"/>
              <a:ea typeface="Open Sans" pitchFamily="34" charset="0"/>
              <a:cs typeface="Open Sans"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To foster creativity, thinking, imagination and communication skills, the school organised a story telling and poem recitation competition for the students of classes 7-10 on </a:t>
            </a:r>
            <a:r>
              <a:rPr lang="en-IN" sz="1600" dirty="0" smtClean="0">
                <a:latin typeface="Open Sans" panose="020B0606030504020204" pitchFamily="34" charset="0"/>
                <a:ea typeface="Open Sans" panose="020B0606030504020204" pitchFamily="34" charset="0"/>
                <a:cs typeface="Open Sans" panose="020B0606030504020204" pitchFamily="34" charset="0"/>
              </a:rPr>
              <a:t>8</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th</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r>
              <a:rPr lang="en-IN" sz="1600" dirty="0">
                <a:latin typeface="Open Sans" panose="020B0606030504020204" pitchFamily="34" charset="0"/>
                <a:ea typeface="Open Sans" panose="020B0606030504020204" pitchFamily="34" charset="0"/>
                <a:cs typeface="Open Sans" panose="020B0606030504020204" pitchFamily="34" charset="0"/>
              </a:rPr>
              <a:t>November, 2024.</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It was held at the school S-1 from 12:00 </a:t>
            </a:r>
            <a:r>
              <a:rPr lang="en-IN" sz="1600" dirty="0" err="1">
                <a:latin typeface="Open Sans" panose="020B0606030504020204" pitchFamily="34" charset="0"/>
                <a:ea typeface="Open Sans" panose="020B0606030504020204" pitchFamily="34" charset="0"/>
                <a:cs typeface="Open Sans" panose="020B0606030504020204" pitchFamily="34" charset="0"/>
              </a:rPr>
              <a:t>p.m</a:t>
            </a:r>
            <a:r>
              <a:rPr lang="en-IN" sz="1600" dirty="0">
                <a:latin typeface="Open Sans" panose="020B0606030504020204" pitchFamily="34" charset="0"/>
                <a:ea typeface="Open Sans" panose="020B0606030504020204" pitchFamily="34" charset="0"/>
                <a:cs typeface="Open Sans" panose="020B0606030504020204" pitchFamily="34" charset="0"/>
              </a:rPr>
              <a:t> onwards.</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poem recitation competition was conducted for classes 7 and 8 with 8 participants and story telling competition for classes 9 and 10 with 7 participants.</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Following were the winners in both the competition.</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Poem recitation</a:t>
            </a:r>
          </a:p>
          <a:p>
            <a:r>
              <a:rPr lang="en-IN" sz="1600" dirty="0">
                <a:latin typeface="Open Sans" panose="020B0606030504020204" pitchFamily="34" charset="0"/>
                <a:ea typeface="Open Sans" panose="020B0606030504020204" pitchFamily="34" charset="0"/>
                <a:cs typeface="Open Sans" panose="020B0606030504020204" pitchFamily="34" charset="0"/>
              </a:rPr>
              <a:t>1st- </a:t>
            </a:r>
            <a:r>
              <a:rPr lang="en-IN" sz="1600" dirty="0" err="1">
                <a:latin typeface="Open Sans" panose="020B0606030504020204" pitchFamily="34" charset="0"/>
                <a:ea typeface="Open Sans" panose="020B0606030504020204" pitchFamily="34" charset="0"/>
                <a:cs typeface="Open Sans" panose="020B0606030504020204" pitchFamily="34" charset="0"/>
              </a:rPr>
              <a:t>Asula</a:t>
            </a:r>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2nd- </a:t>
            </a:r>
            <a:r>
              <a:rPr lang="en-IN" sz="1600" dirty="0" err="1">
                <a:latin typeface="Open Sans" panose="020B0606030504020204" pitchFamily="34" charset="0"/>
                <a:ea typeface="Open Sans" panose="020B0606030504020204" pitchFamily="34" charset="0"/>
                <a:cs typeface="Open Sans" panose="020B0606030504020204" pitchFamily="34" charset="0"/>
              </a:rPr>
              <a:t>Engwang</a:t>
            </a:r>
            <a:r>
              <a:rPr lang="en-IN" sz="1600" dirty="0">
                <a:latin typeface="Open Sans" panose="020B0606030504020204" pitchFamily="34" charset="0"/>
                <a:ea typeface="Open Sans" panose="020B0606030504020204" pitchFamily="34" charset="0"/>
                <a:cs typeface="Open Sans" panose="020B0606030504020204" pitchFamily="34" charset="0"/>
              </a:rPr>
              <a:t> Yong</a:t>
            </a:r>
          </a:p>
          <a:p>
            <a:r>
              <a:rPr lang="en-IN" sz="1600" dirty="0">
                <a:latin typeface="Open Sans" panose="020B0606030504020204" pitchFamily="34" charset="0"/>
                <a:ea typeface="Open Sans" panose="020B0606030504020204" pitchFamily="34" charset="0"/>
                <a:cs typeface="Open Sans" panose="020B0606030504020204" pitchFamily="34" charset="0"/>
              </a:rPr>
              <a:t>3rd- </a:t>
            </a:r>
            <a:r>
              <a:rPr lang="en-IN" sz="1600" dirty="0" err="1">
                <a:latin typeface="Open Sans" panose="020B0606030504020204" pitchFamily="34" charset="0"/>
                <a:ea typeface="Open Sans" panose="020B0606030504020204" pitchFamily="34" charset="0"/>
                <a:cs typeface="Open Sans" panose="020B0606030504020204" pitchFamily="34" charset="0"/>
              </a:rPr>
              <a:t>Sweety</a:t>
            </a:r>
            <a:r>
              <a:rPr lang="en-IN" sz="1600" dirty="0">
                <a:latin typeface="Open Sans" panose="020B0606030504020204" pitchFamily="34" charset="0"/>
                <a:ea typeface="Open Sans" panose="020B0606030504020204" pitchFamily="34" charset="0"/>
                <a:cs typeface="Open Sans" panose="020B0606030504020204" pitchFamily="34" charset="0"/>
              </a:rPr>
              <a:t> Das</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Story Telling</a:t>
            </a:r>
          </a:p>
          <a:p>
            <a:r>
              <a:rPr lang="en-IN" sz="1600" dirty="0">
                <a:latin typeface="Open Sans" panose="020B0606030504020204" pitchFamily="34" charset="0"/>
                <a:ea typeface="Open Sans" panose="020B0606030504020204" pitchFamily="34" charset="0"/>
                <a:cs typeface="Open Sans" panose="020B0606030504020204" pitchFamily="34" charset="0"/>
              </a:rPr>
              <a:t>1st- </a:t>
            </a:r>
            <a:r>
              <a:rPr lang="en-IN" sz="1600" dirty="0" err="1">
                <a:latin typeface="Open Sans" panose="020B0606030504020204" pitchFamily="34" charset="0"/>
                <a:ea typeface="Open Sans" panose="020B0606030504020204" pitchFamily="34" charset="0"/>
                <a:cs typeface="Open Sans" panose="020B0606030504020204" pitchFamily="34" charset="0"/>
              </a:rPr>
              <a:t>Keneilhounuo</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Zümvu</a:t>
            </a:r>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2nd- Sameer </a:t>
            </a:r>
            <a:r>
              <a:rPr lang="en-IN" sz="1600" dirty="0" err="1">
                <a:latin typeface="Open Sans" panose="020B0606030504020204" pitchFamily="34" charset="0"/>
                <a:ea typeface="Open Sans" panose="020B0606030504020204" pitchFamily="34" charset="0"/>
                <a:cs typeface="Open Sans" panose="020B0606030504020204" pitchFamily="34" charset="0"/>
              </a:rPr>
              <a:t>Sunar</a:t>
            </a:r>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3rd- </a:t>
            </a:r>
            <a:r>
              <a:rPr lang="en-IN" sz="1600" dirty="0" err="1">
                <a:latin typeface="Open Sans" panose="020B0606030504020204" pitchFamily="34" charset="0"/>
                <a:ea typeface="Open Sans" panose="020B0606030504020204" pitchFamily="34" charset="0"/>
                <a:cs typeface="Open Sans" panose="020B0606030504020204" pitchFamily="34" charset="0"/>
              </a:rPr>
              <a:t>Zoramthanga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Renthlei</a:t>
            </a:r>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winners were awarded with gifts and certificates.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70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BE83FE4-C62E-44F4-8CD2-7B94D23D84F6}" type="slidenum">
              <a:rPr lang="en-US" smtClean="0"/>
              <a:pPr/>
              <a:t>11</a:t>
            </a:fld>
            <a:endParaRPr lang="en-US"/>
          </a:p>
        </p:txBody>
      </p:sp>
      <p:sp>
        <p:nvSpPr>
          <p:cNvPr id="3" name="Rectangle 2"/>
          <p:cNvSpPr/>
          <p:nvPr/>
        </p:nvSpPr>
        <p:spPr>
          <a:xfrm>
            <a:off x="0" y="-4766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260648" y="533797"/>
            <a:ext cx="6357982" cy="7078861"/>
          </a:xfrm>
          <a:prstGeom prst="rect">
            <a:avLst/>
          </a:prstGeom>
          <a:noFill/>
        </p:spPr>
        <p:txBody>
          <a:bodyPr wrap="square" rtlCol="0">
            <a:spAutoFit/>
          </a:bodyPr>
          <a:lstStyle/>
          <a:p>
            <a:pPr algn="ctr"/>
            <a:r>
              <a:rPr lang="en-IN" sz="2000" b="1" dirty="0" smtClean="0">
                <a:latin typeface="Open Sans" pitchFamily="34" charset="0"/>
                <a:ea typeface="Open Sans" pitchFamily="34" charset="0"/>
                <a:cs typeface="Open Sans" pitchFamily="34" charset="0"/>
              </a:rPr>
              <a:t>Annual Cultural Day</a:t>
            </a:r>
          </a:p>
          <a:p>
            <a:pPr algn="ctr"/>
            <a:endParaRPr lang="en-IN" b="1" dirty="0" smtClean="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Modern Higher Secondary School celebrated its Annual Cultural Day on </a:t>
            </a:r>
            <a:r>
              <a:rPr lang="en-IN" sz="1600" dirty="0" smtClean="0">
                <a:latin typeface="Open Sans" pitchFamily="34" charset="0"/>
                <a:ea typeface="Open Sans" pitchFamily="34" charset="0"/>
                <a:cs typeface="Open Sans" pitchFamily="34" charset="0"/>
              </a:rPr>
              <a:t>9</a:t>
            </a:r>
            <a:r>
              <a:rPr lang="en-IN" sz="1600" baseline="30000" dirty="0" smtClean="0">
                <a:latin typeface="Open Sans" pitchFamily="34" charset="0"/>
                <a:ea typeface="Open Sans" pitchFamily="34" charset="0"/>
                <a:cs typeface="Open Sans" pitchFamily="34" charset="0"/>
              </a:rPr>
              <a:t>th</a:t>
            </a:r>
            <a:r>
              <a:rPr lang="en-IN" sz="1600" dirty="0" smtClean="0">
                <a:latin typeface="Open Sans" pitchFamily="34" charset="0"/>
                <a:ea typeface="Open Sans" pitchFamily="34" charset="0"/>
                <a:cs typeface="Open Sans" pitchFamily="34" charset="0"/>
              </a:rPr>
              <a:t>  </a:t>
            </a:r>
            <a:r>
              <a:rPr lang="en-IN" sz="1600" dirty="0">
                <a:latin typeface="Open Sans" pitchFamily="34" charset="0"/>
                <a:ea typeface="Open Sans" pitchFamily="34" charset="0"/>
                <a:cs typeface="Open Sans" pitchFamily="34" charset="0"/>
              </a:rPr>
              <a:t>November, 2024 in the school Auditorium with Mr. K.L </a:t>
            </a:r>
            <a:r>
              <a:rPr lang="en-IN" sz="1600" dirty="0" err="1">
                <a:latin typeface="Open Sans" pitchFamily="34" charset="0"/>
                <a:ea typeface="Open Sans" pitchFamily="34" charset="0"/>
                <a:cs typeface="Open Sans" pitchFamily="34" charset="0"/>
              </a:rPr>
              <a:t>Pamei</a:t>
            </a:r>
            <a:r>
              <a:rPr lang="en-IN" sz="1600" dirty="0">
                <a:latin typeface="Open Sans" pitchFamily="34" charset="0"/>
                <a:ea typeface="Open Sans" pitchFamily="34" charset="0"/>
                <a:cs typeface="Open Sans" pitchFamily="34" charset="0"/>
              </a:rPr>
              <a:t> as the Special Guest. The event was marked by vibrant display of tradition, </a:t>
            </a:r>
            <a:r>
              <a:rPr lang="en-IN" sz="1600" dirty="0" err="1">
                <a:latin typeface="Open Sans" pitchFamily="34" charset="0"/>
                <a:ea typeface="Open Sans" pitchFamily="34" charset="0"/>
                <a:cs typeface="Open Sans" pitchFamily="34" charset="0"/>
              </a:rPr>
              <a:t>colors</a:t>
            </a:r>
            <a:r>
              <a:rPr lang="en-IN" sz="1600" dirty="0">
                <a:latin typeface="Open Sans" pitchFamily="34" charset="0"/>
                <a:ea typeface="Open Sans" pitchFamily="34" charset="0"/>
                <a:cs typeface="Open Sans" pitchFamily="34" charset="0"/>
              </a:rPr>
              <a:t>, music and heritage.</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Students and Faculties dressed in traditional attire celebrated the diversity of cultures represented at school, embodying the spirit of unity in diversity. The event aimed to foster cultural understanding, highlighting the richness of traditions within the school communities.</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The day was marked by a variety of activities and competitions; Folk Songs, Cultural Dance, War Cries, cooking (Naga Cuisine), Art and Photography. Special Guest of the event Mr. K.L </a:t>
            </a:r>
            <a:r>
              <a:rPr lang="en-IN" sz="1600" dirty="0" err="1">
                <a:latin typeface="Open Sans" pitchFamily="34" charset="0"/>
                <a:ea typeface="Open Sans" pitchFamily="34" charset="0"/>
                <a:cs typeface="Open Sans" pitchFamily="34" charset="0"/>
              </a:rPr>
              <a:t>Pamei</a:t>
            </a:r>
            <a:r>
              <a:rPr lang="en-IN" sz="1600" dirty="0">
                <a:latin typeface="Open Sans" pitchFamily="34" charset="0"/>
                <a:ea typeface="Open Sans" pitchFamily="34" charset="0"/>
                <a:cs typeface="Open Sans" pitchFamily="34" charset="0"/>
              </a:rPr>
              <a:t> enthralled the students with his melodious soulful tune. Principal Ms. A. </a:t>
            </a:r>
            <a:r>
              <a:rPr lang="en-IN" sz="1600" dirty="0" err="1">
                <a:latin typeface="Open Sans" pitchFamily="34" charset="0"/>
                <a:ea typeface="Open Sans" pitchFamily="34" charset="0"/>
                <a:cs typeface="Open Sans" pitchFamily="34" charset="0"/>
              </a:rPr>
              <a:t>Nenia</a:t>
            </a:r>
            <a:r>
              <a:rPr lang="en-IN" sz="1600" dirty="0">
                <a:latin typeface="Open Sans" pitchFamily="34" charset="0"/>
                <a:ea typeface="Open Sans" pitchFamily="34" charset="0"/>
                <a:cs typeface="Open Sans" pitchFamily="34" charset="0"/>
              </a:rPr>
              <a:t> Theresa, in her keynote Address, emphasized the importance of cultural identity and preservation, welcoming the gathering with a heartfelt message on the significance of tradition. The Comperes of the programme were Mr. Victor K. </a:t>
            </a:r>
            <a:r>
              <a:rPr lang="en-IN" sz="1600" dirty="0" err="1">
                <a:latin typeface="Open Sans" pitchFamily="34" charset="0"/>
                <a:ea typeface="Open Sans" pitchFamily="34" charset="0"/>
                <a:cs typeface="Open Sans" pitchFamily="34" charset="0"/>
              </a:rPr>
              <a:t>Lohe</a:t>
            </a:r>
            <a:r>
              <a:rPr lang="en-IN" sz="1600" dirty="0">
                <a:latin typeface="Open Sans" pitchFamily="34" charset="0"/>
                <a:ea typeface="Open Sans" pitchFamily="34" charset="0"/>
                <a:cs typeface="Open Sans" pitchFamily="34" charset="0"/>
              </a:rPr>
              <a:t> and Ms. </a:t>
            </a:r>
            <a:r>
              <a:rPr lang="en-IN" sz="1600" dirty="0" err="1">
                <a:latin typeface="Open Sans" pitchFamily="34" charset="0"/>
                <a:ea typeface="Open Sans" pitchFamily="34" charset="0"/>
                <a:cs typeface="Open Sans" pitchFamily="34" charset="0"/>
              </a:rPr>
              <a:t>Atheli</a:t>
            </a:r>
            <a:r>
              <a:rPr lang="en-IN" sz="1600" dirty="0">
                <a:latin typeface="Open Sans" pitchFamily="34" charset="0"/>
                <a:ea typeface="Open Sans" pitchFamily="34" charset="0"/>
                <a:cs typeface="Open Sans" pitchFamily="34" charset="0"/>
              </a:rPr>
              <a:t> K. </a:t>
            </a:r>
            <a:r>
              <a:rPr lang="en-IN" sz="1600" dirty="0" err="1">
                <a:latin typeface="Open Sans" pitchFamily="34" charset="0"/>
                <a:ea typeface="Open Sans" pitchFamily="34" charset="0"/>
                <a:cs typeface="Open Sans" pitchFamily="34" charset="0"/>
              </a:rPr>
              <a:t>Achumi</a:t>
            </a:r>
            <a:r>
              <a:rPr lang="en-IN" sz="1600" dirty="0">
                <a:latin typeface="Open Sans" pitchFamily="34" charset="0"/>
                <a:ea typeface="Open Sans" pitchFamily="34" charset="0"/>
                <a:cs typeface="Open Sans" pitchFamily="34" charset="0"/>
              </a:rPr>
              <a:t>. Earlier in the programme Ms. </a:t>
            </a:r>
            <a:r>
              <a:rPr lang="en-IN" sz="1600" dirty="0" err="1">
                <a:latin typeface="Open Sans" pitchFamily="34" charset="0"/>
                <a:ea typeface="Open Sans" pitchFamily="34" charset="0"/>
                <a:cs typeface="Open Sans" pitchFamily="34" charset="0"/>
              </a:rPr>
              <a:t>Thejangunuo</a:t>
            </a:r>
            <a:r>
              <a:rPr lang="en-IN" sz="1600" dirty="0">
                <a:latin typeface="Open Sans" pitchFamily="34" charset="0"/>
                <a:ea typeface="Open Sans" pitchFamily="34" charset="0"/>
                <a:cs typeface="Open Sans" pitchFamily="34" charset="0"/>
              </a:rPr>
              <a:t> pronounced the Invocation Prayer and Benediction by Ms. </a:t>
            </a:r>
            <a:r>
              <a:rPr lang="en-IN" sz="1600" dirty="0" err="1">
                <a:latin typeface="Open Sans" pitchFamily="34" charset="0"/>
                <a:ea typeface="Open Sans" pitchFamily="34" charset="0"/>
                <a:cs typeface="Open Sans" pitchFamily="34" charset="0"/>
              </a:rPr>
              <a:t>Medozenuo</a:t>
            </a:r>
            <a:r>
              <a:rPr lang="en-IN" sz="1600" dirty="0">
                <a:latin typeface="Open Sans" pitchFamily="34" charset="0"/>
                <a:ea typeface="Open Sans" pitchFamily="34" charset="0"/>
                <a:cs typeface="Open Sans" pitchFamily="34" charset="0"/>
              </a:rPr>
              <a:t> </a:t>
            </a:r>
            <a:r>
              <a:rPr lang="en-IN" sz="1600" dirty="0" err="1">
                <a:latin typeface="Open Sans" pitchFamily="34" charset="0"/>
                <a:ea typeface="Open Sans" pitchFamily="34" charset="0"/>
                <a:cs typeface="Open Sans" pitchFamily="34" charset="0"/>
              </a:rPr>
              <a:t>Rupreo</a:t>
            </a:r>
            <a:r>
              <a:rPr lang="en-IN" sz="1600" dirty="0">
                <a:latin typeface="Open Sans" pitchFamily="34" charset="0"/>
                <a:ea typeface="Open Sans" pitchFamily="34" charset="0"/>
                <a:cs typeface="Open Sans" pitchFamily="34" charset="0"/>
              </a:rPr>
              <a:t>, Vote of Thanks was delivered by Mrs. </a:t>
            </a:r>
            <a:r>
              <a:rPr lang="en-IN" sz="1600" dirty="0" err="1">
                <a:latin typeface="Open Sans" pitchFamily="34" charset="0"/>
                <a:ea typeface="Open Sans" pitchFamily="34" charset="0"/>
                <a:cs typeface="Open Sans" pitchFamily="34" charset="0"/>
              </a:rPr>
              <a:t>Abenla</a:t>
            </a:r>
            <a:r>
              <a:rPr lang="en-IN" sz="1600" dirty="0">
                <a:latin typeface="Open Sans" pitchFamily="34" charset="0"/>
                <a:ea typeface="Open Sans" pitchFamily="34" charset="0"/>
                <a:cs typeface="Open Sans" pitchFamily="34" charset="0"/>
              </a:rPr>
              <a:t> </a:t>
            </a:r>
            <a:r>
              <a:rPr lang="en-IN" sz="1600" dirty="0" err="1">
                <a:latin typeface="Open Sans" pitchFamily="34" charset="0"/>
                <a:ea typeface="Open Sans" pitchFamily="34" charset="0"/>
                <a:cs typeface="Open Sans" pitchFamily="34" charset="0"/>
              </a:rPr>
              <a:t>Longkumer</a:t>
            </a:r>
            <a:r>
              <a:rPr lang="en-IN" sz="1600" dirty="0">
                <a:latin typeface="Open Sans" pitchFamily="34" charset="0"/>
                <a:ea typeface="Open Sans" pitchFamily="34" charset="0"/>
                <a:cs typeface="Open Sans" pitchFamily="34" charset="0"/>
              </a:rPr>
              <a:t> HOD, Department of Arts.</a:t>
            </a:r>
          </a:p>
          <a:p>
            <a:endParaRPr lang="en-IN" sz="1600" dirty="0">
              <a:latin typeface="Open Sans" pitchFamily="34" charset="0"/>
              <a:ea typeface="Open Sans" pitchFamily="34" charset="0"/>
              <a:cs typeface="Open Sans" pitchFamily="34" charset="0"/>
            </a:endParaRPr>
          </a:p>
          <a:p>
            <a:r>
              <a:rPr lang="en-IN" sz="1600" dirty="0">
                <a:latin typeface="Open Sans" pitchFamily="34" charset="0"/>
                <a:ea typeface="Open Sans" pitchFamily="34" charset="0"/>
                <a:cs typeface="Open Sans" pitchFamily="34" charset="0"/>
              </a:rPr>
              <a:t>The programme concluded with distribution of citations and cash award for winners.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12</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b="1" dirty="0" smtClean="0">
                <a:solidFill>
                  <a:schemeClr val="bg1"/>
                </a:solidFill>
                <a:latin typeface="Open Sans" pitchFamily="34" charset="0"/>
                <a:ea typeface="Calibri" panose="020F0502020204030204" pitchFamily="34" charset="0"/>
                <a:cs typeface="Open Sans" pitchFamily="34" charset="0"/>
                <a:sym typeface="+mn-ea"/>
              </a:rPr>
              <a:t>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16632" y="500112"/>
            <a:ext cx="6552728" cy="1384995"/>
          </a:xfrm>
          <a:prstGeom prst="rect">
            <a:avLst/>
          </a:prstGeom>
          <a:noFill/>
        </p:spPr>
        <p:txBody>
          <a:bodyPr wrap="square" rtlCol="0">
            <a:spAutoFit/>
          </a:bodyPr>
          <a:lstStyle/>
          <a:p>
            <a:pPr algn="ctr"/>
            <a:r>
              <a:rPr lang="en-IN" sz="2000" b="1" dirty="0">
                <a:latin typeface="Open Sans" panose="020B0606030504020204" pitchFamily="34" charset="0"/>
                <a:ea typeface="Open Sans" panose="020B0606030504020204" pitchFamily="34" charset="0"/>
                <a:cs typeface="Open Sans" panose="020B0606030504020204" pitchFamily="34" charset="0"/>
              </a:rPr>
              <a:t>Prodigy Hunt </a:t>
            </a:r>
            <a:r>
              <a:rPr lang="en-IN" sz="2000" b="1" dirty="0" smtClean="0">
                <a:latin typeface="Open Sans" panose="020B0606030504020204" pitchFamily="34" charset="0"/>
                <a:ea typeface="Open Sans" panose="020B0606030504020204" pitchFamily="34" charset="0"/>
                <a:cs typeface="Open Sans" panose="020B0606030504020204" pitchFamily="34" charset="0"/>
              </a:rPr>
              <a:t>Examination </a:t>
            </a:r>
          </a:p>
          <a:p>
            <a:pPr algn="ctr"/>
            <a:endParaRPr lang="en-IN" sz="16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Modern Higher Secondary school in collaboration with Prodigy Brains conducted Prodigy Hunt Examination for classes </a:t>
            </a:r>
            <a:r>
              <a:rPr lang="en-IN" sz="1600" dirty="0" smtClean="0">
                <a:latin typeface="Open Sans" panose="020B0606030504020204" pitchFamily="34" charset="0"/>
                <a:ea typeface="Open Sans" panose="020B0606030504020204" pitchFamily="34" charset="0"/>
                <a:cs typeface="Open Sans" panose="020B0606030504020204" pitchFamily="34" charset="0"/>
              </a:rPr>
              <a:t>5-10 </a:t>
            </a:r>
            <a:r>
              <a:rPr lang="en-IN" sz="1600" dirty="0">
                <a:latin typeface="Open Sans" panose="020B0606030504020204" pitchFamily="34" charset="0"/>
                <a:ea typeface="Open Sans" panose="020B0606030504020204" pitchFamily="34" charset="0"/>
                <a:cs typeface="Open Sans" panose="020B0606030504020204" pitchFamily="34" charset="0"/>
              </a:rPr>
              <a:t>on </a:t>
            </a:r>
            <a:r>
              <a:rPr lang="en-IN" sz="1600" dirty="0" smtClean="0">
                <a:latin typeface="Open Sans" panose="020B0606030504020204" pitchFamily="34" charset="0"/>
                <a:ea typeface="Open Sans" panose="020B0606030504020204" pitchFamily="34" charset="0"/>
                <a:cs typeface="Open Sans" panose="020B0606030504020204" pitchFamily="34" charset="0"/>
              </a:rPr>
              <a:t>11</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th</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r>
              <a:rPr lang="en-IN" sz="1600" dirty="0">
                <a:latin typeface="Open Sans" panose="020B0606030504020204" pitchFamily="34" charset="0"/>
                <a:ea typeface="Open Sans" panose="020B0606030504020204" pitchFamily="34" charset="0"/>
                <a:cs typeface="Open Sans" panose="020B0606030504020204" pitchFamily="34" charset="0"/>
              </a:rPr>
              <a:t>November, 2024.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13</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16632" y="760274"/>
            <a:ext cx="6552728" cy="5047536"/>
          </a:xfrm>
          <a:prstGeom prst="rect">
            <a:avLst/>
          </a:prstGeom>
          <a:noFill/>
        </p:spPr>
        <p:txBody>
          <a:bodyPr wrap="square" rtlCol="0">
            <a:spAutoFit/>
          </a:bodyPr>
          <a:lstStyle/>
          <a:p>
            <a:pPr algn="ctr"/>
            <a:r>
              <a:rPr lang="en-IN" sz="2000" b="1" dirty="0">
                <a:latin typeface="Open Sans" panose="020B0606030504020204" pitchFamily="34" charset="0"/>
                <a:ea typeface="Open Sans" panose="020B0606030504020204" pitchFamily="34" charset="0"/>
                <a:cs typeface="Open Sans" panose="020B0606030504020204" pitchFamily="34" charset="0"/>
              </a:rPr>
              <a:t>National Education Day </a:t>
            </a:r>
            <a:endParaRPr lang="en-IN" sz="2000" b="1"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en-IN" sz="14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Every </a:t>
            </a:r>
            <a:r>
              <a:rPr lang="en-IN" sz="1600" dirty="0">
                <a:latin typeface="Open Sans" panose="020B0606030504020204" pitchFamily="34" charset="0"/>
                <a:ea typeface="Open Sans" panose="020B0606030504020204" pitchFamily="34" charset="0"/>
                <a:cs typeface="Open Sans" panose="020B0606030504020204" pitchFamily="34" charset="0"/>
              </a:rPr>
              <a:t>year, </a:t>
            </a:r>
            <a:r>
              <a:rPr lang="en-IN" sz="1600" dirty="0" smtClean="0">
                <a:latin typeface="Open Sans" panose="020B0606030504020204" pitchFamily="34" charset="0"/>
                <a:ea typeface="Open Sans" panose="020B0606030504020204" pitchFamily="34" charset="0"/>
                <a:cs typeface="Open Sans" panose="020B0606030504020204" pitchFamily="34" charset="0"/>
              </a:rPr>
              <a:t>11</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th</a:t>
            </a:r>
            <a:r>
              <a:rPr lang="en-IN" sz="1600" dirty="0" smtClean="0">
                <a:latin typeface="Open Sans" panose="020B0606030504020204" pitchFamily="34" charset="0"/>
                <a:ea typeface="Open Sans" panose="020B0606030504020204" pitchFamily="34" charset="0"/>
                <a:cs typeface="Open Sans" panose="020B0606030504020204" pitchFamily="34" charset="0"/>
              </a:rPr>
              <a:t>  </a:t>
            </a:r>
            <a:r>
              <a:rPr lang="en-IN" sz="1600" dirty="0">
                <a:latin typeface="Open Sans" panose="020B0606030504020204" pitchFamily="34" charset="0"/>
                <a:ea typeface="Open Sans" panose="020B0606030504020204" pitchFamily="34" charset="0"/>
                <a:cs typeface="Open Sans" panose="020B0606030504020204" pitchFamily="34" charset="0"/>
              </a:rPr>
              <a:t>November is observed as National Education Day to commemorate the birth anniversary of </a:t>
            </a:r>
            <a:r>
              <a:rPr lang="en-IN" sz="1600" dirty="0" err="1">
                <a:latin typeface="Open Sans" panose="020B0606030504020204" pitchFamily="34" charset="0"/>
                <a:ea typeface="Open Sans" panose="020B0606030504020204" pitchFamily="34" charset="0"/>
                <a:cs typeface="Open Sans" panose="020B0606030504020204" pitchFamily="34" charset="0"/>
              </a:rPr>
              <a:t>Maulana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Abul</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Kalam</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Azad,the</a:t>
            </a:r>
            <a:r>
              <a:rPr lang="en-IN" sz="1600" dirty="0">
                <a:latin typeface="Open Sans" panose="020B0606030504020204" pitchFamily="34" charset="0"/>
                <a:ea typeface="Open Sans" panose="020B0606030504020204" pitchFamily="34" charset="0"/>
                <a:cs typeface="Open Sans" panose="020B0606030504020204" pitchFamily="34" charset="0"/>
              </a:rPr>
              <a:t> first education Minister of India, freedom fighter, Scholar and a very well known Academician.</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Department of Arts, Modern Higher Secondary School organised a talk by Ms </a:t>
            </a:r>
            <a:r>
              <a:rPr lang="en-IN" sz="1600" dirty="0" err="1">
                <a:latin typeface="Open Sans" panose="020B0606030504020204" pitchFamily="34" charset="0"/>
                <a:ea typeface="Open Sans" panose="020B0606030504020204" pitchFamily="34" charset="0"/>
                <a:cs typeface="Open Sans" panose="020B0606030504020204" pitchFamily="34" charset="0"/>
              </a:rPr>
              <a:t>Deepali</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Thapa</a:t>
            </a:r>
            <a:r>
              <a:rPr lang="en-IN" sz="1600" dirty="0">
                <a:latin typeface="Open Sans" panose="020B0606030504020204" pitchFamily="34" charset="0"/>
                <a:ea typeface="Open Sans" panose="020B0606030504020204" pitchFamily="34" charset="0"/>
                <a:cs typeface="Open Sans" panose="020B0606030504020204" pitchFamily="34" charset="0"/>
              </a:rPr>
              <a:t> to mark the occasion.</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err="1">
                <a:latin typeface="Open Sans" panose="020B0606030504020204" pitchFamily="34" charset="0"/>
                <a:ea typeface="Open Sans" panose="020B0606030504020204" pitchFamily="34" charset="0"/>
                <a:cs typeface="Open Sans" panose="020B0606030504020204" pitchFamily="34" charset="0"/>
              </a:rPr>
              <a:t>Ms.Deepali</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Thapa</a:t>
            </a:r>
            <a:r>
              <a:rPr lang="en-IN" sz="1600" dirty="0">
                <a:latin typeface="Open Sans" panose="020B0606030504020204" pitchFamily="34" charset="0"/>
                <a:ea typeface="Open Sans" panose="020B0606030504020204" pitchFamily="34" charset="0"/>
                <a:cs typeface="Open Sans" panose="020B0606030504020204" pitchFamily="34" charset="0"/>
              </a:rPr>
              <a:t> in her talk shared the importance of education in shaping India's future, how quality education is important for the societal progress and if we want to see </a:t>
            </a:r>
            <a:r>
              <a:rPr lang="en-IN" sz="1600" dirty="0" err="1">
                <a:latin typeface="Open Sans" panose="020B0606030504020204" pitchFamily="34" charset="0"/>
                <a:ea typeface="Open Sans" panose="020B0606030504020204" pitchFamily="34" charset="0"/>
                <a:cs typeface="Open Sans" panose="020B0606030504020204" pitchFamily="34" charset="0"/>
              </a:rPr>
              <a:t>india</a:t>
            </a:r>
            <a:r>
              <a:rPr lang="en-IN" sz="1600" dirty="0">
                <a:latin typeface="Open Sans" panose="020B0606030504020204" pitchFamily="34" charset="0"/>
                <a:ea typeface="Open Sans" panose="020B0606030504020204" pitchFamily="34" charset="0"/>
                <a:cs typeface="Open Sans" panose="020B0606030504020204" pitchFamily="34" charset="0"/>
              </a:rPr>
              <a:t> as a developed nation the one and only tool to achieve this goal is quality and inclusive education.</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program was chaired by Mr </a:t>
            </a:r>
            <a:r>
              <a:rPr lang="en-IN" sz="1600" dirty="0" err="1">
                <a:latin typeface="Open Sans" panose="020B0606030504020204" pitchFamily="34" charset="0"/>
                <a:ea typeface="Open Sans" panose="020B0606030504020204" pitchFamily="34" charset="0"/>
                <a:cs typeface="Open Sans" panose="020B0606030504020204" pitchFamily="34" charset="0"/>
              </a:rPr>
              <a:t>Puniang</a:t>
            </a:r>
            <a:r>
              <a:rPr lang="en-IN" sz="1600" dirty="0">
                <a:latin typeface="Open Sans" panose="020B0606030504020204" pitchFamily="34" charset="0"/>
                <a:ea typeface="Open Sans" panose="020B0606030504020204" pitchFamily="34" charset="0"/>
                <a:cs typeface="Open Sans" panose="020B0606030504020204" pitchFamily="34" charset="0"/>
              </a:rPr>
              <a:t> , Ms </a:t>
            </a:r>
            <a:r>
              <a:rPr lang="en-IN" sz="1600" dirty="0" err="1">
                <a:latin typeface="Open Sans" panose="020B0606030504020204" pitchFamily="34" charset="0"/>
                <a:ea typeface="Open Sans" panose="020B0606030504020204" pitchFamily="34" charset="0"/>
                <a:cs typeface="Open Sans" panose="020B0606030504020204" pitchFamily="34" charset="0"/>
              </a:rPr>
              <a:t>Nandita</a:t>
            </a:r>
            <a:r>
              <a:rPr lang="en-IN" sz="1600" dirty="0">
                <a:latin typeface="Open Sans" panose="020B0606030504020204" pitchFamily="34" charset="0"/>
                <a:ea typeface="Open Sans" panose="020B0606030504020204" pitchFamily="34" charset="0"/>
                <a:cs typeface="Open Sans" panose="020B0606030504020204" pitchFamily="34" charset="0"/>
              </a:rPr>
              <a:t> Rana invoked God's blessings and Ms. </a:t>
            </a:r>
            <a:r>
              <a:rPr lang="en-IN" sz="1600" dirty="0" err="1">
                <a:latin typeface="Open Sans" panose="020B0606030504020204" pitchFamily="34" charset="0"/>
                <a:ea typeface="Open Sans" panose="020B0606030504020204" pitchFamily="34" charset="0"/>
                <a:cs typeface="Open Sans" panose="020B0606030504020204" pitchFamily="34" charset="0"/>
              </a:rPr>
              <a:t>Meshenya</a:t>
            </a:r>
            <a:r>
              <a:rPr lang="en-IN" sz="1600" dirty="0">
                <a:latin typeface="Open Sans" panose="020B0606030504020204" pitchFamily="34" charset="0"/>
                <a:ea typeface="Open Sans" panose="020B0606030504020204" pitchFamily="34" charset="0"/>
                <a:cs typeface="Open Sans" panose="020B0606030504020204" pitchFamily="34" charset="0"/>
              </a:rPr>
              <a:t> Kath presented a special song. Vote of thanks was delivered by Ms </a:t>
            </a:r>
            <a:r>
              <a:rPr lang="en-IN" sz="1600" dirty="0" err="1">
                <a:latin typeface="Open Sans" panose="020B0606030504020204" pitchFamily="34" charset="0"/>
                <a:ea typeface="Open Sans" panose="020B0606030504020204" pitchFamily="34" charset="0"/>
                <a:cs typeface="Open Sans" panose="020B0606030504020204" pitchFamily="34" charset="0"/>
              </a:rPr>
              <a:t>Ilika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Kiba</a:t>
            </a:r>
            <a:r>
              <a:rPr lang="en-IN" sz="1600" dirty="0">
                <a:latin typeface="Open Sans" panose="020B0606030504020204" pitchFamily="34" charset="0"/>
                <a:ea typeface="Open Sans" panose="020B0606030504020204" pitchFamily="34" charset="0"/>
                <a:cs typeface="Open Sans" panose="020B0606030504020204" pitchFamily="34" charset="0"/>
              </a:rPr>
              <a:t> and benediction was pronounced by Ms </a:t>
            </a:r>
            <a:r>
              <a:rPr lang="en-IN" sz="1600" dirty="0" err="1">
                <a:latin typeface="Open Sans" panose="020B0606030504020204" pitchFamily="34" charset="0"/>
                <a:ea typeface="Open Sans" panose="020B0606030504020204" pitchFamily="34" charset="0"/>
                <a:cs typeface="Open Sans" panose="020B0606030504020204" pitchFamily="34" charset="0"/>
              </a:rPr>
              <a:t>Imkonglemla</a:t>
            </a:r>
            <a:r>
              <a:rPr lang="en-IN" sz="1600" dirty="0">
                <a:latin typeface="Open Sans" panose="020B0606030504020204" pitchFamily="34" charset="0"/>
                <a:ea typeface="Open Sans" panose="020B0606030504020204" pitchFamily="34" charset="0"/>
                <a:cs typeface="Open Sans" panose="020B0606030504020204" pitchFamily="34" charset="0"/>
              </a:rPr>
              <a:t> N </a:t>
            </a:r>
            <a:r>
              <a:rPr lang="en-IN" sz="1600" dirty="0" err="1">
                <a:latin typeface="Open Sans" panose="020B0606030504020204" pitchFamily="34" charset="0"/>
                <a:ea typeface="Open Sans" panose="020B0606030504020204" pitchFamily="34" charset="0"/>
                <a:cs typeface="Open Sans" panose="020B0606030504020204" pitchFamily="34" charset="0"/>
              </a:rPr>
              <a:t>Longchar</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48371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14</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260648" y="560512"/>
            <a:ext cx="6480720" cy="4370427"/>
          </a:xfrm>
          <a:prstGeom prst="rect">
            <a:avLst/>
          </a:prstGeom>
          <a:noFill/>
        </p:spPr>
        <p:txBody>
          <a:bodyPr wrap="square" rtlCol="0">
            <a:spAutoFit/>
          </a:bodyPr>
          <a:lstStyle/>
          <a:p>
            <a:pPr algn="ctr"/>
            <a:r>
              <a:rPr lang="en-IN" sz="2000" b="1" dirty="0" smtClean="0">
                <a:latin typeface="Open Sans" panose="020B0606030504020204" pitchFamily="34" charset="0"/>
                <a:ea typeface="Open Sans" panose="020B0606030504020204" pitchFamily="34" charset="0"/>
                <a:cs typeface="Open Sans" panose="020B0606030504020204" pitchFamily="34" charset="0"/>
              </a:rPr>
              <a:t>Pre-Christmas </a:t>
            </a:r>
            <a:r>
              <a:rPr lang="en-IN" sz="2000" b="1" dirty="0" err="1" smtClean="0">
                <a:latin typeface="Open Sans" panose="020B0606030504020204" pitchFamily="34" charset="0"/>
                <a:ea typeface="Open Sans" panose="020B0606030504020204" pitchFamily="34" charset="0"/>
                <a:cs typeface="Open Sans" panose="020B0606030504020204" pitchFamily="34" charset="0"/>
              </a:rPr>
              <a:t>Clebration</a:t>
            </a:r>
            <a:endParaRPr lang="en-IN" sz="2000" b="1"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en-IN"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On </a:t>
            </a:r>
            <a:r>
              <a:rPr lang="en-IN" sz="1600" dirty="0">
                <a:latin typeface="Open Sans" panose="020B0606030504020204" pitchFamily="34" charset="0"/>
                <a:ea typeface="Open Sans" panose="020B0606030504020204" pitchFamily="34" charset="0"/>
                <a:cs typeface="Open Sans" panose="020B0606030504020204" pitchFamily="34" charset="0"/>
              </a:rPr>
              <a:t>13th Nov 2024, Foundational Section celebrated Pre-Christmas.</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programme began with an invocation pronounced by </a:t>
            </a:r>
            <a:r>
              <a:rPr lang="en-IN" sz="1600" dirty="0" err="1">
                <a:latin typeface="Open Sans" panose="020B0606030504020204" pitchFamily="34" charset="0"/>
                <a:ea typeface="Open Sans" panose="020B0606030504020204" pitchFamily="34" charset="0"/>
                <a:cs typeface="Open Sans" panose="020B0606030504020204" pitchFamily="34" charset="0"/>
              </a:rPr>
              <a:t>Ms.Toli</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Awomi</a:t>
            </a:r>
            <a:r>
              <a:rPr lang="en-IN" sz="1600" dirty="0">
                <a:latin typeface="Open Sans" panose="020B0606030504020204" pitchFamily="34" charset="0"/>
                <a:ea typeface="Open Sans" panose="020B0606030504020204" pitchFamily="34" charset="0"/>
                <a:cs typeface="Open Sans" panose="020B0606030504020204" pitchFamily="34" charset="0"/>
              </a:rPr>
              <a:t>, Ms. </a:t>
            </a:r>
            <a:r>
              <a:rPr lang="en-IN" sz="1600" dirty="0" err="1">
                <a:latin typeface="Open Sans" panose="020B0606030504020204" pitchFamily="34" charset="0"/>
                <a:ea typeface="Open Sans" panose="020B0606030504020204" pitchFamily="34" charset="0"/>
                <a:cs typeface="Open Sans" panose="020B0606030504020204" pitchFamily="34" charset="0"/>
              </a:rPr>
              <a:t>Nipusinuo</a:t>
            </a:r>
            <a:r>
              <a:rPr lang="en-IN" sz="1600" dirty="0">
                <a:latin typeface="Open Sans" panose="020B0606030504020204" pitchFamily="34" charset="0"/>
                <a:ea typeface="Open Sans" panose="020B0606030504020204" pitchFamily="34" charset="0"/>
                <a:cs typeface="Open Sans" panose="020B0606030504020204" pitchFamily="34" charset="0"/>
              </a:rPr>
              <a:t> conveyed about significance of Christmas and why it is celebrated?. Followed by, the students danced to the melodious tunes of 'Jingle Bells', 'Little Drummer Boy', 'Last Christmas' and 'We wish you a merry Christmas'. Further, it proceeds with a Christmas message by Mr. </a:t>
            </a:r>
            <a:r>
              <a:rPr lang="en-IN" sz="1600" dirty="0" err="1">
                <a:latin typeface="Open Sans" panose="020B0606030504020204" pitchFamily="34" charset="0"/>
                <a:ea typeface="Open Sans" panose="020B0606030504020204" pitchFamily="34" charset="0"/>
                <a:cs typeface="Open Sans" panose="020B0606030504020204" pitchFamily="34" charset="0"/>
              </a:rPr>
              <a:t>Indra</a:t>
            </a:r>
            <a:r>
              <a:rPr lang="en-IN" sz="1600" dirty="0">
                <a:latin typeface="Open Sans" panose="020B0606030504020204" pitchFamily="34" charset="0"/>
                <a:ea typeface="Open Sans" panose="020B0606030504020204" pitchFamily="34" charset="0"/>
                <a:cs typeface="Open Sans" panose="020B0606030504020204" pitchFamily="34" charset="0"/>
              </a:rPr>
              <a:t> Khabas, Headmaster, </a:t>
            </a:r>
            <a:r>
              <a:rPr lang="en-IN" sz="1600" dirty="0" err="1">
                <a:latin typeface="Open Sans" panose="020B0606030504020204" pitchFamily="34" charset="0"/>
                <a:ea typeface="Open Sans" panose="020B0606030504020204" pitchFamily="34" charset="0"/>
                <a:cs typeface="Open Sans" panose="020B0606030504020204" pitchFamily="34" charset="0"/>
              </a:rPr>
              <a:t>MHSS.Then</a:t>
            </a:r>
            <a:r>
              <a:rPr lang="en-IN" sz="1600" dirty="0">
                <a:latin typeface="Open Sans" panose="020B0606030504020204" pitchFamily="34" charset="0"/>
                <a:ea typeface="Open Sans" panose="020B0606030504020204" pitchFamily="34" charset="0"/>
                <a:cs typeface="Open Sans" panose="020B0606030504020204" pitchFamily="34" charset="0"/>
              </a:rPr>
              <a:t>, the Foundational teachers presented a Christmas Carol, 'oh </a:t>
            </a:r>
            <a:r>
              <a:rPr lang="en-IN" sz="1600" dirty="0" err="1">
                <a:latin typeface="Open Sans" panose="020B0606030504020204" pitchFamily="34" charset="0"/>
                <a:ea typeface="Open Sans" panose="020B0606030504020204" pitchFamily="34" charset="0"/>
                <a:cs typeface="Open Sans" panose="020B0606030504020204" pitchFamily="34" charset="0"/>
              </a:rPr>
              <a:t>come,all</a:t>
            </a:r>
            <a:r>
              <a:rPr lang="en-IN" sz="1600" dirty="0">
                <a:latin typeface="Open Sans" panose="020B0606030504020204" pitchFamily="34" charset="0"/>
                <a:ea typeface="Open Sans" panose="020B0606030504020204" pitchFamily="34" charset="0"/>
                <a:cs typeface="Open Sans" panose="020B0606030504020204" pitchFamily="34" charset="0"/>
              </a:rPr>
              <a:t> ye faithful'. Further, to continue the excitement and fun of the program, proceeded to cut the Christmas cake as a mark of Christmas celebration.</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Later, the programme ended with vote of gratitude delivered by Ms. </a:t>
            </a:r>
            <a:r>
              <a:rPr lang="en-IN" sz="1600" dirty="0" err="1">
                <a:latin typeface="Open Sans" panose="020B0606030504020204" pitchFamily="34" charset="0"/>
                <a:ea typeface="Open Sans" panose="020B0606030504020204" pitchFamily="34" charset="0"/>
                <a:cs typeface="Open Sans" panose="020B0606030504020204" pitchFamily="34" charset="0"/>
              </a:rPr>
              <a:t>Moijem</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Konyak</a:t>
            </a:r>
            <a:r>
              <a:rPr lang="en-IN" sz="1600" dirty="0">
                <a:latin typeface="Open Sans" panose="020B0606030504020204" pitchFamily="34" charset="0"/>
                <a:ea typeface="Open Sans" panose="020B0606030504020204" pitchFamily="34" charset="0"/>
                <a:cs typeface="Open Sans" panose="020B0606030504020204" pitchFamily="34" charset="0"/>
              </a:rPr>
              <a:t>.</a:t>
            </a:r>
            <a:endParaRPr lang="en-IN" sz="1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6018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a:xfrm>
            <a:off x="4997152" y="9181397"/>
            <a:ext cx="1600200" cy="527403"/>
          </a:xfrm>
        </p:spPr>
        <p:txBody>
          <a:bodyPr/>
          <a:lstStyle/>
          <a:p>
            <a:fld id="{DBE83FE4-C62E-44F4-8CD2-7B94D23D84F6}" type="slidenum">
              <a:rPr lang="en-US" smtClean="0"/>
              <a:pPr/>
              <a:t>15</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116632" y="488504"/>
            <a:ext cx="6624736" cy="2923877"/>
          </a:xfrm>
          <a:prstGeom prst="rect">
            <a:avLst/>
          </a:prstGeom>
          <a:noFill/>
        </p:spPr>
        <p:txBody>
          <a:bodyPr wrap="square" rtlCol="0">
            <a:spAutoFit/>
          </a:bodyPr>
          <a:lstStyle/>
          <a:p>
            <a:pPr algn="ctr"/>
            <a:r>
              <a:rPr lang="en-IN" sz="2000" b="1" dirty="0">
                <a:latin typeface="Open Sans" panose="020B0606030504020204" pitchFamily="34" charset="0"/>
                <a:ea typeface="Open Sans" panose="020B0606030504020204" pitchFamily="34" charset="0"/>
                <a:cs typeface="Open Sans" panose="020B0606030504020204" pitchFamily="34" charset="0"/>
              </a:rPr>
              <a:t>Annual School Picnic </a:t>
            </a:r>
            <a:endParaRPr lang="en-IN" sz="2000" b="1"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en-IN" sz="2000" dirty="0">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latin typeface="Open Sans" panose="020B0606030504020204" pitchFamily="34" charset="0"/>
                <a:ea typeface="Open Sans" panose="020B0606030504020204" pitchFamily="34" charset="0"/>
                <a:cs typeface="Open Sans" panose="020B0606030504020204" pitchFamily="34" charset="0"/>
              </a:rPr>
              <a:t>On 14</a:t>
            </a:r>
            <a:r>
              <a:rPr lang="en-IN" sz="1600" baseline="30000" dirty="0" smtClean="0">
                <a:latin typeface="Open Sans" panose="020B0606030504020204" pitchFamily="34" charset="0"/>
                <a:ea typeface="Open Sans" panose="020B0606030504020204" pitchFamily="34" charset="0"/>
                <a:cs typeface="Open Sans" panose="020B0606030504020204" pitchFamily="34" charset="0"/>
              </a:rPr>
              <a:t>th</a:t>
            </a:r>
            <a:r>
              <a:rPr lang="en-IN" sz="1600" dirty="0" smtClean="0">
                <a:latin typeface="Open Sans" panose="020B0606030504020204" pitchFamily="34" charset="0"/>
                <a:ea typeface="Open Sans" panose="020B0606030504020204" pitchFamily="34" charset="0"/>
                <a:cs typeface="Open Sans" panose="020B0606030504020204" pitchFamily="34" charset="0"/>
              </a:rPr>
              <a:t> November, 2024 Annual </a:t>
            </a:r>
            <a:r>
              <a:rPr lang="en-IN" sz="1600" dirty="0">
                <a:latin typeface="Open Sans" panose="020B0606030504020204" pitchFamily="34" charset="0"/>
                <a:ea typeface="Open Sans" panose="020B0606030504020204" pitchFamily="34" charset="0"/>
                <a:cs typeface="Open Sans" panose="020B0606030504020204" pitchFamily="34" charset="0"/>
              </a:rPr>
              <a:t>School Picnic for </a:t>
            </a:r>
            <a:r>
              <a:rPr lang="en-IN" sz="1600" dirty="0" smtClean="0">
                <a:latin typeface="Open Sans" panose="020B0606030504020204" pitchFamily="34" charset="0"/>
                <a:ea typeface="Open Sans" panose="020B0606030504020204" pitchFamily="34" charset="0"/>
                <a:cs typeface="Open Sans" panose="020B0606030504020204" pitchFamily="34" charset="0"/>
              </a:rPr>
              <a:t>Higher Secondary </a:t>
            </a:r>
            <a:r>
              <a:rPr lang="en-IN" sz="1600" dirty="0" smtClean="0">
                <a:latin typeface="Open Sans" panose="020B0606030504020204" pitchFamily="34" charset="0"/>
                <a:ea typeface="Open Sans" panose="020B0606030504020204" pitchFamily="34" charset="0"/>
                <a:cs typeface="Open Sans" panose="020B0606030504020204" pitchFamily="34" charset="0"/>
              </a:rPr>
              <a:t>students was organized which </a:t>
            </a:r>
            <a:r>
              <a:rPr lang="en-IN" sz="1600" dirty="0">
                <a:latin typeface="Open Sans" panose="020B0606030504020204" pitchFamily="34" charset="0"/>
                <a:ea typeface="Open Sans" panose="020B0606030504020204" pitchFamily="34" charset="0"/>
                <a:cs typeface="Open Sans" panose="020B0606030504020204" pitchFamily="34" charset="0"/>
              </a:rPr>
              <a:t>was a resounding success, bringing together students and teachers for a day filled with fun and laughter.</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picnic not only fostered the friendship but also reinforced the importance of collaboration between teachers and students</a:t>
            </a:r>
            <a:r>
              <a:rPr lang="en-IN" sz="1600" dirty="0" smtClean="0">
                <a:latin typeface="Open Sans" panose="020B0606030504020204" pitchFamily="34" charset="0"/>
                <a:ea typeface="Open Sans" panose="020B0606030504020204" pitchFamily="34" charset="0"/>
                <a:cs typeface="Open Sans" panose="020B0606030504020204" pitchFamily="34" charset="0"/>
              </a:rPr>
              <a:t>. The </a:t>
            </a:r>
            <a:r>
              <a:rPr lang="en-IN" sz="1600" dirty="0">
                <a:latin typeface="Open Sans" panose="020B0606030504020204" pitchFamily="34" charset="0"/>
                <a:ea typeface="Open Sans" panose="020B0606030504020204" pitchFamily="34" charset="0"/>
                <a:cs typeface="Open Sans" panose="020B0606030504020204" pitchFamily="34" charset="0"/>
              </a:rPr>
              <a:t>students enjoyed playing games, food and beautiful places to the fullest</a:t>
            </a:r>
            <a:r>
              <a:rPr lang="en-IN" sz="1600" dirty="0" smtClean="0">
                <a:latin typeface="Open Sans" panose="020B0606030504020204" pitchFamily="34" charset="0"/>
                <a:ea typeface="Open Sans" panose="020B0606030504020204" pitchFamily="34" charset="0"/>
                <a:cs typeface="Open Sans" panose="020B0606030504020204" pitchFamily="34" charset="0"/>
              </a:rPr>
              <a:t>.</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721399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16</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88640" y="488504"/>
            <a:ext cx="6552728" cy="9202519"/>
          </a:xfrm>
          <a:prstGeom prst="rect">
            <a:avLst/>
          </a:prstGeom>
          <a:noFill/>
        </p:spPr>
        <p:txBody>
          <a:bodyPr wrap="square" rtlCol="0">
            <a:spAutoFit/>
          </a:bodyPr>
          <a:lstStyle/>
          <a:p>
            <a:pPr algn="ctr"/>
            <a:r>
              <a:rPr lang="en-IN" sz="2000" b="1" dirty="0" smtClean="0">
                <a:latin typeface="Open Sans" panose="020B0606030504020204" pitchFamily="34" charset="0"/>
                <a:ea typeface="Open Sans" panose="020B0606030504020204" pitchFamily="34" charset="0"/>
                <a:cs typeface="Open Sans" panose="020B0606030504020204" pitchFamily="34" charset="0"/>
              </a:rPr>
              <a:t>Children’s Day</a:t>
            </a:r>
          </a:p>
          <a:p>
            <a:pPr algn="ctr"/>
            <a:endParaRPr lang="en-IN" sz="16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“Children are like buds in a garden and should be carefully and lovingly nurtured, as they are the future of our nation and the citizens of tomorrow.”</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Pt. Jawaharlal Nehru</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Children’s Day was celebrated with </a:t>
            </a:r>
            <a:r>
              <a:rPr lang="en-IN" sz="1600" dirty="0" smtClean="0">
                <a:latin typeface="Open Sans" panose="020B0606030504020204" pitchFamily="34" charset="0"/>
                <a:ea typeface="Open Sans" panose="020B0606030504020204" pitchFamily="34" charset="0"/>
                <a:cs typeface="Open Sans" panose="020B0606030504020204" pitchFamily="34" charset="0"/>
              </a:rPr>
              <a:t>vigour </a:t>
            </a:r>
            <a:r>
              <a:rPr lang="en-IN" sz="1600" dirty="0">
                <a:latin typeface="Open Sans" panose="020B0606030504020204" pitchFamily="34" charset="0"/>
                <a:ea typeface="Open Sans" panose="020B0606030504020204" pitchFamily="34" charset="0"/>
                <a:cs typeface="Open Sans" panose="020B0606030504020204" pitchFamily="34" charset="0"/>
              </a:rPr>
              <a:t>and enthusiasm by the children and teachers of Modern Higher Secondary School, Kohima on the 14th of November, 2024 at the school auditorium.</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The day began with invoking of God's blessing upon the congregation and for the success of the event by Mr. </a:t>
            </a:r>
            <a:r>
              <a:rPr lang="en-IN" sz="1600" dirty="0" err="1">
                <a:latin typeface="Open Sans" panose="020B0606030504020204" pitchFamily="34" charset="0"/>
                <a:ea typeface="Open Sans" panose="020B0606030504020204" pitchFamily="34" charset="0"/>
                <a:cs typeface="Open Sans" panose="020B0606030504020204" pitchFamily="34" charset="0"/>
              </a:rPr>
              <a:t>Hmingthan</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Mowia</a:t>
            </a:r>
            <a:r>
              <a:rPr lang="en-IN" sz="1600" dirty="0">
                <a:latin typeface="Open Sans" panose="020B0606030504020204" pitchFamily="34" charset="0"/>
                <a:ea typeface="Open Sans" panose="020B0606030504020204" pitchFamily="34" charset="0"/>
                <a:cs typeface="Open Sans" panose="020B0606030504020204" pitchFamily="34" charset="0"/>
              </a:rPr>
              <a:t>, Office Manager MHSS</a:t>
            </a:r>
            <a:r>
              <a:rPr lang="en-IN" sz="1600" dirty="0" smtClean="0">
                <a:latin typeface="Open Sans" panose="020B0606030504020204" pitchFamily="34" charset="0"/>
                <a:ea typeface="Open Sans" panose="020B0606030504020204" pitchFamily="34" charset="0"/>
                <a:cs typeface="Open Sans" panose="020B0606030504020204" pitchFamily="34" charset="0"/>
              </a:rPr>
              <a:t>. Welcome </a:t>
            </a:r>
            <a:r>
              <a:rPr lang="en-IN" sz="1600" dirty="0">
                <a:latin typeface="Open Sans" panose="020B0606030504020204" pitchFamily="34" charset="0"/>
                <a:ea typeface="Open Sans" panose="020B0606030504020204" pitchFamily="34" charset="0"/>
                <a:cs typeface="Open Sans" panose="020B0606030504020204" pitchFamily="34" charset="0"/>
              </a:rPr>
              <a:t>song was presented by the students of the Foundational section, who took us back in time with their adorable performance.</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Exhortation was shared by Mr. </a:t>
            </a:r>
            <a:r>
              <a:rPr lang="en-IN" sz="1600" dirty="0" err="1">
                <a:latin typeface="Open Sans" panose="020B0606030504020204" pitchFamily="34" charset="0"/>
                <a:ea typeface="Open Sans" panose="020B0606030504020204" pitchFamily="34" charset="0"/>
                <a:cs typeface="Open Sans" panose="020B0606030504020204" pitchFamily="34" charset="0"/>
              </a:rPr>
              <a:t>Indra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smtClean="0">
                <a:latin typeface="Open Sans" panose="020B0606030504020204" pitchFamily="34" charset="0"/>
                <a:ea typeface="Open Sans" panose="020B0606030504020204" pitchFamily="34" charset="0"/>
                <a:cs typeface="Open Sans" panose="020B0606030504020204" pitchFamily="34" charset="0"/>
              </a:rPr>
              <a:t>Bahadur </a:t>
            </a:r>
            <a:r>
              <a:rPr lang="en-IN" sz="1600" dirty="0">
                <a:latin typeface="Open Sans" panose="020B0606030504020204" pitchFamily="34" charset="0"/>
                <a:ea typeface="Open Sans" panose="020B0606030504020204" pitchFamily="34" charset="0"/>
                <a:cs typeface="Open Sans" panose="020B0606030504020204" pitchFamily="34" charset="0"/>
              </a:rPr>
              <a:t>Khabas, Headmaster MHSS, who urged the students to bring about positive change in their lives and in the society, and for which he emphasized the importance of educations as the key to unlocking these potentials. Furthermore, he encouraged the students to never stop learning and to keep believing in themselves.</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As the day progressed, the most awaited session, </a:t>
            </a:r>
            <a:r>
              <a:rPr lang="en-IN" sz="1600" dirty="0" err="1">
                <a:latin typeface="Open Sans" panose="020B0606030504020204" pitchFamily="34" charset="0"/>
                <a:ea typeface="Open Sans" panose="020B0606030504020204" pitchFamily="34" charset="0"/>
                <a:cs typeface="Open Sans" panose="020B0606030504020204" pitchFamily="34" charset="0"/>
              </a:rPr>
              <a:t>i.e</a:t>
            </a:r>
            <a:r>
              <a:rPr lang="en-IN" sz="1600" dirty="0">
                <a:latin typeface="Open Sans" panose="020B0606030504020204" pitchFamily="34" charset="0"/>
                <a:ea typeface="Open Sans" panose="020B0606030504020204" pitchFamily="34" charset="0"/>
                <a:cs typeface="Open Sans" panose="020B0606030504020204" pitchFamily="34" charset="0"/>
              </a:rPr>
              <a:t> the entertainment session soon unfolded whereby the students were taken aback and exhilarated by the fun filled performances by the teachers.</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In recognition of their efforts and dedication towards achieving 100% attendance, the students were awarded with certificates of appreciation by Mrs. A. </a:t>
            </a:r>
            <a:r>
              <a:rPr lang="en-IN" sz="1600" dirty="0" err="1">
                <a:latin typeface="Open Sans" panose="020B0606030504020204" pitchFamily="34" charset="0"/>
                <a:ea typeface="Open Sans" panose="020B0606030504020204" pitchFamily="34" charset="0"/>
                <a:cs typeface="Open Sans" panose="020B0606030504020204" pitchFamily="34" charset="0"/>
              </a:rPr>
              <a:t>Kaisa</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Hekha</a:t>
            </a:r>
            <a:r>
              <a:rPr lang="en-IN" sz="1600" dirty="0">
                <a:latin typeface="Open Sans" panose="020B0606030504020204" pitchFamily="34" charset="0"/>
                <a:ea typeface="Open Sans" panose="020B0606030504020204" pitchFamily="34" charset="0"/>
                <a:cs typeface="Open Sans" panose="020B0606030504020204" pitchFamily="34" charset="0"/>
              </a:rPr>
              <a:t>, Chairperson Modern Society of Education. Whereas, Ms. </a:t>
            </a:r>
            <a:r>
              <a:rPr lang="en-IN" sz="1600" dirty="0" err="1">
                <a:latin typeface="Open Sans" panose="020B0606030504020204" pitchFamily="34" charset="0"/>
                <a:ea typeface="Open Sans" panose="020B0606030504020204" pitchFamily="34" charset="0"/>
                <a:cs typeface="Open Sans" panose="020B0606030504020204" pitchFamily="34" charset="0"/>
              </a:rPr>
              <a:t>Gitanjali</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Chanu</a:t>
            </a:r>
            <a:r>
              <a:rPr lang="en-IN" sz="1600" dirty="0">
                <a:latin typeface="Open Sans" panose="020B0606030504020204" pitchFamily="34" charset="0"/>
                <a:ea typeface="Open Sans" panose="020B0606030504020204" pitchFamily="34" charset="0"/>
                <a:cs typeface="Open Sans" panose="020B0606030504020204" pitchFamily="34" charset="0"/>
              </a:rPr>
              <a:t> of class 10 and Mr. </a:t>
            </a:r>
            <a:r>
              <a:rPr lang="en-IN" sz="1600" dirty="0" err="1">
                <a:latin typeface="Open Sans" panose="020B0606030504020204" pitchFamily="34" charset="0"/>
                <a:ea typeface="Open Sans" panose="020B0606030504020204" pitchFamily="34" charset="0"/>
                <a:cs typeface="Open Sans" panose="020B0606030504020204" pitchFamily="34" charset="0"/>
              </a:rPr>
              <a:t>Shuhruo</a:t>
            </a:r>
            <a:r>
              <a:rPr lang="en-IN" sz="1600" dirty="0">
                <a:latin typeface="Open Sans" panose="020B0606030504020204" pitchFamily="34" charset="0"/>
                <a:ea typeface="Open Sans" panose="020B0606030504020204" pitchFamily="34" charset="0"/>
                <a:cs typeface="Open Sans" panose="020B0606030504020204" pitchFamily="34" charset="0"/>
              </a:rPr>
              <a:t> Francis of class 5 were each awarded with cash prize for best cultural attire.</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3784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17</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88640" y="656908"/>
            <a:ext cx="6480720" cy="1077218"/>
          </a:xfrm>
          <a:prstGeom prst="rect">
            <a:avLst/>
          </a:prstGeom>
          <a:noFill/>
        </p:spPr>
        <p:txBody>
          <a:bodyPr wrap="square" rtlCol="0">
            <a:spAutoFit/>
          </a:bodyPr>
          <a:lstStyle/>
          <a:p>
            <a:r>
              <a:rPr lang="en-IN" sz="1600" dirty="0">
                <a:latin typeface="Open Sans" panose="020B0606030504020204" pitchFamily="34" charset="0"/>
                <a:ea typeface="Open Sans" panose="020B0606030504020204" pitchFamily="34" charset="0"/>
                <a:cs typeface="Open Sans" panose="020B0606030504020204" pitchFamily="34" charset="0"/>
              </a:rPr>
              <a:t>The vote of thanks was proposed by Mr. </a:t>
            </a:r>
            <a:r>
              <a:rPr lang="en-IN" sz="1600" dirty="0" err="1">
                <a:latin typeface="Open Sans" panose="020B0606030504020204" pitchFamily="34" charset="0"/>
                <a:ea typeface="Open Sans" panose="020B0606030504020204" pitchFamily="34" charset="0"/>
                <a:cs typeface="Open Sans" panose="020B0606030504020204" pitchFamily="34" charset="0"/>
              </a:rPr>
              <a:t>Rokovituo</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Rino</a:t>
            </a:r>
            <a:r>
              <a:rPr lang="en-IN" sz="1600" dirty="0">
                <a:latin typeface="Open Sans" panose="020B0606030504020204" pitchFamily="34" charset="0"/>
                <a:ea typeface="Open Sans" panose="020B0606030504020204" pitchFamily="34" charset="0"/>
                <a:cs typeface="Open Sans" panose="020B0606030504020204" pitchFamily="34" charset="0"/>
              </a:rPr>
              <a:t>, as he acknowledged the sincere efforts and contributions of everyone involved for the successful completion of the </a:t>
            </a:r>
            <a:r>
              <a:rPr lang="en-IN" sz="1600" dirty="0" smtClean="0">
                <a:latin typeface="Open Sans" panose="020B0606030504020204" pitchFamily="34" charset="0"/>
                <a:ea typeface="Open Sans" panose="020B0606030504020204" pitchFamily="34" charset="0"/>
                <a:cs typeface="Open Sans" panose="020B0606030504020204" pitchFamily="34" charset="0"/>
              </a:rPr>
              <a:t>event and benediction </a:t>
            </a:r>
            <a:r>
              <a:rPr lang="en-IN" sz="1600" dirty="0">
                <a:latin typeface="Open Sans" panose="020B0606030504020204" pitchFamily="34" charset="0"/>
                <a:ea typeface="Open Sans" panose="020B0606030504020204" pitchFamily="34" charset="0"/>
                <a:cs typeface="Open Sans" panose="020B0606030504020204" pitchFamily="34" charset="0"/>
              </a:rPr>
              <a:t>was pronounced by Ms. </a:t>
            </a:r>
            <a:r>
              <a:rPr lang="en-IN" sz="1600" dirty="0" err="1">
                <a:latin typeface="Open Sans" panose="020B0606030504020204" pitchFamily="34" charset="0"/>
                <a:ea typeface="Open Sans" panose="020B0606030504020204" pitchFamily="34" charset="0"/>
                <a:cs typeface="Open Sans" panose="020B0606030504020204" pitchFamily="34" charset="0"/>
              </a:rPr>
              <a:t>Toli</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Awomi</a:t>
            </a:r>
            <a:r>
              <a:rPr lang="en-IN" sz="16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89285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18</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560512"/>
            <a:ext cx="6254452" cy="1384995"/>
          </a:xfrm>
          <a:prstGeom prst="rect">
            <a:avLst/>
          </a:prstGeom>
        </p:spPr>
        <p:txBody>
          <a:bodyPr wrap="square">
            <a:spAutoFit/>
          </a:bodyPr>
          <a:lstStyle/>
          <a:p>
            <a:pPr algn="ct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Golden Jubilee Celebration of NBSE</a:t>
            </a:r>
            <a:endPar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On 16</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2024, Modern Higher Secondary School took part in the Golden Jubilee Celebration of NBSE at Capital Cultural Hall, Kohima.</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19</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154260" y="416496"/>
            <a:ext cx="6515100" cy="6740307"/>
          </a:xfrm>
          <a:prstGeom prst="rect">
            <a:avLst/>
          </a:prstGeom>
        </p:spPr>
        <p:txBody>
          <a:bodyPr wrap="square">
            <a:spAutoFit/>
          </a:bodyPr>
          <a:lstStyle/>
          <a:p>
            <a:pPr algn="ct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3rd Annual Sports </a:t>
            </a:r>
            <a:r>
              <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Meet</a:t>
            </a: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Modern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Higher Secondary School successfully held its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3</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rd</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Annual Sports meet from November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21</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st</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to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23</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rd</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2024 under the theme ‘Higher, Faster, Stronger', promoting both physical well-being and holistic learning among students.</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Inaugural Programme was held at Modern college,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Piphema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on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21</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st</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with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Pelee</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Hekha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Managing Director as the Chief Guest, wherein he ignited the spirit of sports as one of the healthiest competition and encourages the students to make it a memorable event.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event kicked off with an inspiring address by Special Guest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Pelee</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Hekha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who also declared the Sports meet open while Ms. A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Nenia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Theresa Principal MHSS gave the Welcome Address.</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three day event featured a variety of sports activities both indoor and outdoor activities.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Carrom</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Chess, badminton, TT, Volleyball, Basketball, Football, 100m, 200m, Rally Race, Tug-of-war and Arm Wrestling.</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Event concluded on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23</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rd</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where medals and Certificates were awarded to the participants. Yellow House emerged as the overall champion of the event, while Red House and Green secured the first and second runner-up positions respectively.</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three-day event witnessed exciting games and closely contested matches amidst cheers and applause as the students demonstrated sportsmanship and encouraged their teammates and competitors alike.</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405897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BE83FE4-C62E-44F4-8CD2-7B94D23D84F6}" type="slidenum">
              <a:rPr lang="en-US" smtClean="0"/>
              <a:pPr/>
              <a:t>20</a:t>
            </a:fld>
            <a:endParaRPr lang="en-US"/>
          </a:p>
        </p:txBody>
      </p:sp>
    </p:spTree>
    <p:extLst>
      <p:ext uri="{BB962C8B-B14F-4D97-AF65-F5344CB8AC3E}">
        <p14:creationId xmlns:p14="http://schemas.microsoft.com/office/powerpoint/2010/main" val="90702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21</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94000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22</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116632" y="632520"/>
            <a:ext cx="6552728" cy="4093428"/>
          </a:xfrm>
          <a:prstGeom prst="rect">
            <a:avLst/>
          </a:prstGeom>
        </p:spPr>
        <p:txBody>
          <a:bodyPr wrap="square">
            <a:spAutoFit/>
          </a:bodyPr>
          <a:lstStyle/>
          <a:p>
            <a:pPr algn="ctr"/>
            <a:r>
              <a:rPr lang="en-IN" sz="20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Samvidhan</a:t>
            </a: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Divas</a:t>
            </a:r>
            <a:endPar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Modern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Hr.Secondary</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School celebrated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Samvidhan</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Divas also known as Constitution day on Tuesday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26</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2024.</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main objective of the program was to inculcate constitutional obligations among the students, to create awareness about constitution and to sensitize the students about the importance of constitution day.</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Speech was delivered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Lochumi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Patton, Department of Arts she highlighted the significance of the day and history of constitution day celebration which was followed by a pledge to uphold the ideals of justice, equality and liberty enshrined in the constitution of India.</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05343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23</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704528"/>
            <a:ext cx="6254452" cy="5570756"/>
          </a:xfrm>
          <a:prstGeom prst="rect">
            <a:avLst/>
          </a:prstGeom>
        </p:spPr>
        <p:txBody>
          <a:bodyPr wrap="square">
            <a:spAutoFit/>
          </a:bodyPr>
          <a:lstStyle/>
          <a:p>
            <a:pPr algn="ct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Graduation Day</a:t>
            </a:r>
            <a:endPar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Foundational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Section held its Graduation Day for Class-2 on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28</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2024 to applaud young learners of Class-2</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program was hosted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Moijem</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Konyak</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program was commenced with the Processional of the Graduates. This was followed by, the graceful dancers of Class-1 gave a mesmerizing performance. After this,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Anik</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Debnath</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of Class-2, on behalf of Class-2 expressed his gratitude towards his Teachers for their efforts and concern. Then, another enthralling 'It's a beautiful day' was performed by KG which lit up the stage. Later, Mrs. A.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Kaisa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Hekha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Chairperson facilitated the students with graduation certificate. Eventually, the Graduates of Class-2 performed a sweet-sounding song 'Season in the sun'.</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program concluded successfully with vote of thanks delivered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Kazhuni,Coordinator</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Foundational.</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81677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24</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8869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25</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632520"/>
            <a:ext cx="6254452" cy="5570756"/>
          </a:xfrm>
          <a:prstGeom prst="rect">
            <a:avLst/>
          </a:prstGeom>
        </p:spPr>
        <p:txBody>
          <a:bodyPr wrap="square">
            <a:spAutoFit/>
          </a:bodyPr>
          <a:lstStyle/>
          <a:p>
            <a:pPr algn="ctr"/>
            <a:r>
              <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Farewell Programme</a:t>
            </a: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farewell programme was organized for the outgoing Cass 12 batch in the auditorium on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29</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November, 2024 under the theme "</a:t>
            </a:r>
            <a:r>
              <a:rPr lang="en-IN" sz="1600" i="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Nostelgia</a:t>
            </a:r>
            <a:r>
              <a:rPr lang="en-IN" sz="16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 Avenue</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comperes of the programme were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Ms.Kumsukali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and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Toshiemba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Jamir. The programme begun by invoking God's blessing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Thejangunuo</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Bio. A warm Welcome speech was delivered by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Nganhanthem</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Seipainao</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on behalf of the juniors. Ms. A.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Nenia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Theresa, Principal MHSS addressed the students with the valedictory speech, encouraging the students to strive for the best.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Lemrimong</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and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Mhonjan</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Kithan</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of Class 11 and 12 delivered speech respectively. The programme also featured some entertainment by</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Students of both Class 11 and 12 enthralling the crowd with songs and dances.</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programme concluded with a vote of thanks by Ms. Anita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Thapa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and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Achungla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Anar</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pronounced the benediction, followed by photo session.</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4702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26</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049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27</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416496"/>
            <a:ext cx="6254452" cy="9818072"/>
          </a:xfrm>
          <a:prstGeom prst="rect">
            <a:avLst/>
          </a:prstGeom>
        </p:spPr>
        <p:txBody>
          <a:bodyPr wrap="square">
            <a:spAutoFit/>
          </a:bodyPr>
          <a:lstStyle/>
          <a:p>
            <a:pPr algn="ct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Faculty Development Program</a:t>
            </a:r>
            <a:endPar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Modern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Higher Secondary School in collaboration with Modern Institute of Teacher Education organised an Orientation on “Demonstration School” and Faculty Development Program on "Different Methods in Teaching “ on the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29</a:t>
            </a:r>
            <a:r>
              <a:rPr lang="en-IN" sz="1600" baseline="30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of November, 2024 at the Conference Hall.</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compere of the program was Mr.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Athishu</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Andrew, coordinator Preparatory Section. The program begin with an invocation prayer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Imkongsangla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Middle and Secondary Teacher followed by orientation on Institutional Distinctiveness on "Demonstration School"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Kavani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Hekha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IQAC Coordinator MITE.</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Hekha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spoke on its purpose and the importance of Collaboration between the High School and Modern Institute of Teacher Education .</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Resource Persons for the FDP were</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pPr>
              <a:spcBef>
                <a:spcPts val="600"/>
              </a:spcBef>
            </a:pP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Dr.Kate</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Dandesh</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Kumar;</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Principal,MITE</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Pedagogy of Teaching Science</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pPr>
              <a:spcBef>
                <a:spcPts val="600"/>
              </a:spcBef>
            </a:pP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Dr.</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Rajesh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Babu</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Pammi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Asst.Professor</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Pedagogy of Teaching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Mathematics</a:t>
            </a:r>
          </a:p>
          <a:p>
            <a:pPr>
              <a:spcBef>
                <a:spcPts val="600"/>
              </a:spcBef>
            </a:pP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Limanenla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Lkr</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Asst. Professor</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Pedagogy of Teaching </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English</a:t>
            </a:r>
          </a:p>
          <a:p>
            <a:pPr>
              <a:spcBef>
                <a:spcPts val="600"/>
              </a:spcBef>
            </a:pP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Holivi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Y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Kiba</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Asst. Professor</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Pedagogy of Teaching Social Sciences</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456280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28</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560512"/>
            <a:ext cx="6254452" cy="1815882"/>
          </a:xfrm>
          <a:prstGeom prst="rect">
            <a:avLst/>
          </a:prstGeom>
        </p:spPr>
        <p:txBody>
          <a:bodyPr wrap="square">
            <a:spAutoFit/>
          </a:bodyPr>
          <a:lstStyle/>
          <a:p>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resource persons addressed on different Methods, Techniques, Strategies and Skills to be applied in teaching different subjects from the Foundational to the Secondary level.</a:t>
            </a:r>
            <a:b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br>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program concluded with vote of thanks by</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Ms. Neha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Gurung</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Preparatory Teacher and benediction was pronounced by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Sanano</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Chanu</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Preparatory Teacher.</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410090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29</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260648" y="632520"/>
            <a:ext cx="6254452" cy="9079409"/>
          </a:xfrm>
          <a:prstGeom prst="rect">
            <a:avLst/>
          </a:prstGeom>
        </p:spPr>
        <p:txBody>
          <a:bodyPr wrap="square">
            <a:spAutoFit/>
          </a:bodyPr>
          <a:lstStyle/>
          <a:p>
            <a:pPr algn="ctr"/>
            <a:r>
              <a:rPr lang="en-IN"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Faculty Development Program</a:t>
            </a:r>
            <a:endParaRPr lang="en-IN"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Faculty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Development Program for Foundational Teachers was organised </a:t>
            </a:r>
            <a:r>
              <a:rPr lang="en-IN" sz="1600">
                <a:solidFill>
                  <a:srgbClr val="000000"/>
                </a:solidFill>
                <a:latin typeface="Open Sans" panose="020B0606030504020204" pitchFamily="34" charset="0"/>
                <a:ea typeface="Open Sans" panose="020B0606030504020204" pitchFamily="34" charset="0"/>
                <a:cs typeface="Open Sans" panose="020B0606030504020204" pitchFamily="34" charset="0"/>
              </a:rPr>
              <a:t>on </a:t>
            </a:r>
            <a:r>
              <a:rPr lang="en-IN" sz="1600" smtClean="0">
                <a:solidFill>
                  <a:srgbClr val="000000"/>
                </a:solidFill>
                <a:latin typeface="Open Sans" panose="020B0606030504020204" pitchFamily="34" charset="0"/>
                <a:ea typeface="Open Sans" panose="020B0606030504020204" pitchFamily="34" charset="0"/>
                <a:cs typeface="Open Sans" panose="020B0606030504020204" pitchFamily="34" charset="0"/>
              </a:rPr>
              <a:t>2</a:t>
            </a:r>
            <a:r>
              <a:rPr lang="en-IN" sz="1600" baseline="30000" smtClean="0">
                <a:solidFill>
                  <a:srgbClr val="000000"/>
                </a:solidFill>
                <a:latin typeface="Open Sans" panose="020B0606030504020204" pitchFamily="34" charset="0"/>
                <a:ea typeface="Open Sans" panose="020B0606030504020204" pitchFamily="34" charset="0"/>
                <a:cs typeface="Open Sans" panose="020B0606030504020204" pitchFamily="34" charset="0"/>
              </a:rPr>
              <a:t>nd</a:t>
            </a:r>
            <a:r>
              <a:rPr lang="en-IN" sz="160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to 6</a:t>
            </a:r>
            <a:r>
              <a:rPr lang="en-IN" sz="1600" baseline="3000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t>
            </a:r>
            <a:r>
              <a:rPr lang="en-IN" sz="160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December, 2024.</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endParaRPr lang="en-IN" sz="16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b="1" dirty="0" smtClean="0">
                <a:latin typeface="Open Sans" panose="020B0606030504020204" pitchFamily="34" charset="0"/>
                <a:ea typeface="Open Sans" panose="020B0606030504020204" pitchFamily="34" charset="0"/>
                <a:cs typeface="Open Sans" panose="020B0606030504020204" pitchFamily="34" charset="0"/>
              </a:rPr>
              <a:t>Day-01</a:t>
            </a:r>
            <a:r>
              <a:rPr lang="en-IN" sz="1600" dirty="0">
                <a:latin typeface="Open Sans" panose="020B0606030504020204" pitchFamily="34" charset="0"/>
                <a:ea typeface="Open Sans" panose="020B0606030504020204" pitchFamily="34" charset="0"/>
                <a:cs typeface="Open Sans" panose="020B0606030504020204" pitchFamily="34" charset="0"/>
              </a:rPr>
              <a:t/>
            </a:r>
            <a:br>
              <a:rPr lang="en-IN" sz="1600" dirty="0">
                <a:latin typeface="Open Sans" panose="020B0606030504020204" pitchFamily="34" charset="0"/>
                <a:ea typeface="Open Sans" panose="020B0606030504020204" pitchFamily="34" charset="0"/>
                <a:cs typeface="Open Sans" panose="020B0606030504020204" pitchFamily="34" charset="0"/>
              </a:rPr>
            </a:b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Resource person for the Faculty Development Program was Ms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Toli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Awomi</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She briefed about the importance of Vowels and Consonants of Hindi, and further illustrated on how to read and write. The teachers were engaged with various activities hence bringing the teaching aids into play</a:t>
            </a: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endParaRPr lang="en-IN" sz="1600" dirty="0" smtClean="0">
              <a:latin typeface="Open Sans" panose="020B0606030504020204" pitchFamily="34" charset="0"/>
              <a:ea typeface="Open Sans" panose="020B0606030504020204" pitchFamily="34" charset="0"/>
              <a:cs typeface="Open Sans" panose="020B0606030504020204" pitchFamily="34" charset="0"/>
            </a:endParaRPr>
          </a:p>
          <a:p>
            <a:r>
              <a:rPr lang="en-IN" sz="1600" b="1" dirty="0" smtClean="0">
                <a:latin typeface="Open Sans" panose="020B0606030504020204" pitchFamily="34" charset="0"/>
                <a:ea typeface="Open Sans" panose="020B0606030504020204" pitchFamily="34" charset="0"/>
                <a:cs typeface="Open Sans" panose="020B0606030504020204" pitchFamily="34" charset="0"/>
              </a:rPr>
              <a:t>Day </a:t>
            </a:r>
            <a:r>
              <a:rPr lang="en-IN" sz="1600" b="1" dirty="0">
                <a:latin typeface="Open Sans" panose="020B0606030504020204" pitchFamily="34" charset="0"/>
                <a:ea typeface="Open Sans" panose="020B0606030504020204" pitchFamily="34" charset="0"/>
                <a:cs typeface="Open Sans" panose="020B0606030504020204" pitchFamily="34" charset="0"/>
              </a:rPr>
              <a:t>- </a:t>
            </a:r>
            <a:r>
              <a:rPr lang="en-IN" sz="1600" b="1" dirty="0" smtClean="0">
                <a:latin typeface="Open Sans" panose="020B0606030504020204" pitchFamily="34" charset="0"/>
                <a:ea typeface="Open Sans" panose="020B0606030504020204" pitchFamily="34" charset="0"/>
                <a:cs typeface="Open Sans" panose="020B0606030504020204" pitchFamily="34" charset="0"/>
              </a:rPr>
              <a:t>02</a:t>
            </a:r>
            <a:endParaRPr lang="en-IN" sz="1600" b="1" dirty="0">
              <a:latin typeface="Open Sans" panose="020B0606030504020204" pitchFamily="34" charset="0"/>
              <a:ea typeface="Open Sans" panose="020B0606030504020204" pitchFamily="34" charset="0"/>
              <a:cs typeface="Open Sans" panose="020B0606030504020204" pitchFamily="34" charset="0"/>
            </a:endParaRPr>
          </a:p>
          <a:p>
            <a:r>
              <a:rPr lang="en-IN" sz="1600" dirty="0">
                <a:latin typeface="Open Sans" panose="020B0606030504020204" pitchFamily="34" charset="0"/>
                <a:ea typeface="Open Sans" panose="020B0606030504020204" pitchFamily="34" charset="0"/>
                <a:cs typeface="Open Sans" panose="020B0606030504020204" pitchFamily="34" charset="0"/>
              </a:rPr>
              <a:t>The FDP commenced with Ms. </a:t>
            </a:r>
            <a:r>
              <a:rPr lang="en-IN" sz="1600" dirty="0" err="1">
                <a:latin typeface="Open Sans" panose="020B0606030504020204" pitchFamily="34" charset="0"/>
                <a:ea typeface="Open Sans" panose="020B0606030504020204" pitchFamily="34" charset="0"/>
                <a:cs typeface="Open Sans" panose="020B0606030504020204" pitchFamily="34" charset="0"/>
              </a:rPr>
              <a:t>Shelih</a:t>
            </a:r>
            <a:r>
              <a:rPr lang="en-IN" sz="1600" dirty="0">
                <a:latin typeface="Open Sans" panose="020B0606030504020204" pitchFamily="34" charset="0"/>
                <a:ea typeface="Open Sans" panose="020B0606030504020204" pitchFamily="34" charset="0"/>
                <a:cs typeface="Open Sans" panose="020B0606030504020204" pitchFamily="34" charset="0"/>
              </a:rPr>
              <a:t> as the spokesperson on the topic '5E Models'. She elucidated on how to create an effective and engaging classrooms by following the </a:t>
            </a:r>
            <a:r>
              <a:rPr lang="en-IN" sz="1600" dirty="0" smtClean="0">
                <a:latin typeface="Open Sans" panose="020B0606030504020204" pitchFamily="34" charset="0"/>
                <a:ea typeface="Open Sans" panose="020B0606030504020204" pitchFamily="34" charset="0"/>
                <a:cs typeface="Open Sans" panose="020B0606030504020204" pitchFamily="34" charset="0"/>
              </a:rPr>
              <a:t>5E</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sz="1600" b="1" dirty="0" smtClean="0">
                <a:latin typeface="Open Sans" panose="020B0606030504020204" pitchFamily="34" charset="0"/>
                <a:ea typeface="Open Sans" panose="020B0606030504020204" pitchFamily="34" charset="0"/>
                <a:cs typeface="Open Sans" panose="020B0606030504020204" pitchFamily="34" charset="0"/>
              </a:rPr>
              <a:t>Day-03</a:t>
            </a:r>
          </a:p>
          <a:p>
            <a:r>
              <a:rPr lang="en-IN" sz="1600" dirty="0" smtClean="0">
                <a:latin typeface="Open Sans" panose="020B0606030504020204" pitchFamily="34" charset="0"/>
                <a:ea typeface="Open Sans" panose="020B0606030504020204" pitchFamily="34" charset="0"/>
                <a:cs typeface="Open Sans" panose="020B0606030504020204" pitchFamily="34" charset="0"/>
              </a:rPr>
              <a:t>Faculty </a:t>
            </a:r>
            <a:r>
              <a:rPr lang="en-IN" sz="1600" dirty="0">
                <a:latin typeface="Open Sans" panose="020B0606030504020204" pitchFamily="34" charset="0"/>
                <a:ea typeface="Open Sans" panose="020B0606030504020204" pitchFamily="34" charset="0"/>
                <a:cs typeface="Open Sans" panose="020B0606030504020204" pitchFamily="34" charset="0"/>
              </a:rPr>
              <a:t>Development Programme was conducted on the topic 'Montessori Method of Teaching' by Ms. </a:t>
            </a:r>
            <a:r>
              <a:rPr lang="en-IN" sz="1600" dirty="0" err="1">
                <a:latin typeface="Open Sans" panose="020B0606030504020204" pitchFamily="34" charset="0"/>
                <a:ea typeface="Open Sans" panose="020B0606030504020204" pitchFamily="34" charset="0"/>
                <a:cs typeface="Open Sans" panose="020B0606030504020204" pitchFamily="34" charset="0"/>
              </a:rPr>
              <a:t>Neipusinuo</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err="1">
                <a:latin typeface="Open Sans" panose="020B0606030504020204" pitchFamily="34" charset="0"/>
                <a:ea typeface="Open Sans" panose="020B0606030504020204" pitchFamily="34" charset="0"/>
                <a:cs typeface="Open Sans" panose="020B0606030504020204" pitchFamily="34" charset="0"/>
              </a:rPr>
              <a:t>Suohumavu</a:t>
            </a:r>
            <a:r>
              <a:rPr lang="en-IN" sz="1600" dirty="0">
                <a:latin typeface="Open Sans" panose="020B0606030504020204" pitchFamily="34" charset="0"/>
                <a:ea typeface="Open Sans" panose="020B0606030504020204" pitchFamily="34" charset="0"/>
                <a:cs typeface="Open Sans" panose="020B0606030504020204" pitchFamily="34" charset="0"/>
              </a:rPr>
              <a:t>, She elucidated on the benefits of Sensorial Activities on how Geometric Solid Box helps to improve the child's </a:t>
            </a:r>
            <a:r>
              <a:rPr lang="en-IN" sz="1600" dirty="0" err="1">
                <a:latin typeface="Open Sans" panose="020B0606030504020204" pitchFamily="34" charset="0"/>
                <a:ea typeface="Open Sans" panose="020B0606030504020204" pitchFamily="34" charset="0"/>
                <a:cs typeface="Open Sans" panose="020B0606030504020204" pitchFamily="34" charset="0"/>
              </a:rPr>
              <a:t>sterrognostic</a:t>
            </a:r>
            <a:r>
              <a:rPr lang="en-IN" sz="1600" dirty="0">
                <a:latin typeface="Open Sans" panose="020B0606030504020204" pitchFamily="34" charset="0"/>
                <a:ea typeface="Open Sans" panose="020B0606030504020204" pitchFamily="34" charset="0"/>
                <a:cs typeface="Open Sans" panose="020B0606030504020204" pitchFamily="34" charset="0"/>
              </a:rPr>
              <a:t> </a:t>
            </a:r>
            <a:r>
              <a:rPr lang="en-IN" sz="1600" dirty="0" smtClean="0">
                <a:latin typeface="Open Sans" panose="020B0606030504020204" pitchFamily="34" charset="0"/>
                <a:ea typeface="Open Sans" panose="020B0606030504020204" pitchFamily="34" charset="0"/>
                <a:cs typeface="Open Sans" panose="020B0606030504020204" pitchFamily="34" charset="0"/>
              </a:rPr>
              <a:t>sense</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b="1" dirty="0"/>
              <a:t>D</a:t>
            </a:r>
            <a:r>
              <a:rPr lang="en-IN" b="1" dirty="0" smtClean="0"/>
              <a:t>ay-04</a:t>
            </a:r>
            <a:r>
              <a:rPr lang="en-IN" sz="1600" dirty="0"/>
              <a:t/>
            </a:r>
            <a:br>
              <a:rPr lang="en-IN" sz="1600" dirty="0"/>
            </a:br>
            <a:r>
              <a:rPr lang="en-IN" dirty="0"/>
              <a:t>Resource person for the FDP was Ms. </a:t>
            </a:r>
            <a:r>
              <a:rPr lang="en-IN" dirty="0" err="1"/>
              <a:t>Kateni</a:t>
            </a:r>
            <a:r>
              <a:rPr lang="en-IN" dirty="0"/>
              <a:t> Rose wherein she spoke on the 'Pattern of writing' and illustrating on the importance of letter formation, word spacing and line spacing</a:t>
            </a:r>
            <a:r>
              <a:rPr lang="en-IN" dirty="0" smtClean="0"/>
              <a:t>.</a:t>
            </a:r>
          </a:p>
          <a:p>
            <a:endParaRPr lang="en-IN" sz="1600" dirty="0">
              <a:latin typeface="Open Sans" panose="020B0606030504020204" pitchFamily="34" charset="0"/>
              <a:ea typeface="Open Sans" panose="020B0606030504020204" pitchFamily="34" charset="0"/>
              <a:cs typeface="Open Sans" panose="020B0606030504020204" pitchFamily="34" charset="0"/>
            </a:endParaRPr>
          </a:p>
          <a:p>
            <a:r>
              <a:rPr lang="en-IN" b="1" dirty="0" smtClean="0"/>
              <a:t>Day-05</a:t>
            </a:r>
          </a:p>
          <a:p>
            <a:r>
              <a:rPr lang="en-IN" dirty="0" smtClean="0"/>
              <a:t>The </a:t>
            </a:r>
            <a:r>
              <a:rPr lang="en-IN" dirty="0"/>
              <a:t>FDP was ushered by Ms. </a:t>
            </a:r>
            <a:r>
              <a:rPr lang="en-IN" dirty="0" err="1"/>
              <a:t>Kazhüni</a:t>
            </a:r>
            <a:r>
              <a:rPr lang="en-IN" dirty="0"/>
              <a:t> </a:t>
            </a:r>
            <a:r>
              <a:rPr lang="en-IN" dirty="0" err="1"/>
              <a:t>Mahreo</a:t>
            </a:r>
            <a:r>
              <a:rPr lang="en-IN" dirty="0"/>
              <a:t>, the Co-ordinator of the Foundational Section. She elaborated on the needs, and use of Audio Visual Aids which helps create the environment of interest for the students.</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884359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30</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21749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Slide Number Placeholder 1"/>
          <p:cNvSpPr>
            <a:spLocks noGrp="1"/>
          </p:cNvSpPr>
          <p:nvPr>
            <p:ph type="sldNum" sz="quarter" idx="12"/>
          </p:nvPr>
        </p:nvSpPr>
        <p:spPr/>
        <p:txBody>
          <a:bodyPr/>
          <a:lstStyle/>
          <a:p>
            <a:fld id="{DBE83FE4-C62E-44F4-8CD2-7B94D23D84F6}" type="slidenum">
              <a:rPr lang="en-US" smtClean="0"/>
              <a:pPr/>
              <a:t>31</a:t>
            </a:fld>
            <a:endParaRPr lang="en-US"/>
          </a:p>
        </p:txBody>
      </p:sp>
      <p:sp>
        <p:nvSpPr>
          <p:cNvPr id="1048662" name="Rectangle 3"/>
          <p:cNvSpPr/>
          <p:nvPr/>
        </p:nvSpPr>
        <p:spPr>
          <a:xfrm>
            <a:off x="0" y="0"/>
            <a:ext cx="6858000" cy="350293"/>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sz="1800" b="1" dirty="0">
                <a:solidFill>
                  <a:schemeClr val="bg1"/>
                </a:solidFill>
                <a:latin typeface="Open Sans" pitchFamily="34" charset="0"/>
                <a:ea typeface="Calibri" panose="020F0502020204030204" pitchFamily="34" charset="0"/>
                <a:cs typeface="Open Sans" pitchFamily="34" charset="0"/>
                <a:sym typeface="+mn-ea"/>
              </a:rPr>
              <a:t>					</a:t>
            </a:r>
            <a:r>
              <a:rPr lang="en-US" sz="1800" b="1" dirty="0" smtClean="0">
                <a:solidFill>
                  <a:schemeClr val="bg1"/>
                </a:solidFill>
                <a:latin typeface="Open Sans" pitchFamily="34" charset="0"/>
                <a:ea typeface="Calibri" panose="020F0502020204030204" pitchFamily="34" charset="0"/>
                <a:cs typeface="Open Sans" pitchFamily="34" charset="0"/>
                <a:sym typeface="+mn-ea"/>
              </a:rPr>
              <a:t>          ACTIVITIES</a:t>
            </a:r>
            <a:endParaRPr lang="en-US" sz="24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332656" y="632520"/>
            <a:ext cx="6182444" cy="1077218"/>
          </a:xfrm>
          <a:prstGeom prst="rect">
            <a:avLst/>
          </a:prstGeom>
        </p:spPr>
        <p:txBody>
          <a:bodyPr wrap="square">
            <a:spAutoFit/>
          </a:bodyPr>
          <a:lstStyle/>
          <a:p>
            <a:pPr algn="ctr"/>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Pre-Christmas</a:t>
            </a:r>
          </a:p>
          <a:p>
            <a:endPar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IN"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Modern </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Higher Secondary School Staff organised Pre-Christmas on 7th December, 2024 in Hotel </a:t>
            </a:r>
            <a:r>
              <a:rPr lang="en-IN"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Japfü</a:t>
            </a:r>
            <a:r>
              <a:rPr lang="en-IN"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endParaRPr lang="en-IN"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33739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Slide Number Placeholder 1"/>
          <p:cNvSpPr>
            <a:spLocks noGrp="1"/>
          </p:cNvSpPr>
          <p:nvPr>
            <p:ph type="sldNum" sz="quarter" idx="12"/>
          </p:nvPr>
        </p:nvSpPr>
        <p:spPr/>
        <p:txBody>
          <a:bodyPr/>
          <a:lstStyle/>
          <a:p>
            <a:fld id="{DBE83FE4-C62E-44F4-8CD2-7B94D23D84F6}" type="slidenum">
              <a:rPr lang="en-US" smtClean="0"/>
              <a:pPr/>
              <a:t>32</a:t>
            </a:fld>
            <a:endParaRPr lang="en-US"/>
          </a:p>
        </p:txBody>
      </p:sp>
      <p:sp>
        <p:nvSpPr>
          <p:cNvPr id="1048644" name="Rectangle 2"/>
          <p:cNvSpPr/>
          <p:nvPr/>
        </p:nvSpPr>
        <p:spPr>
          <a:xfrm>
            <a:off x="0" y="0"/>
            <a:ext cx="6858000" cy="488504"/>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fontAlgn="base">
              <a:spcBef>
                <a:spcPct val="0"/>
              </a:spcBef>
              <a:spcAft>
                <a:spcPct val="0"/>
              </a:spcAft>
            </a:pPr>
            <a:r>
              <a:rPr lang="en-US" b="1" dirty="0" smtClean="0">
                <a:solidFill>
                  <a:schemeClr val="bg1"/>
                </a:solidFill>
                <a:latin typeface="Open Sans" pitchFamily="34" charset="0"/>
                <a:ea typeface="Calibri" panose="020F0502020204030204" pitchFamily="34" charset="0"/>
                <a:cs typeface="Open Sans" pitchFamily="34" charset="0"/>
                <a:sym typeface="+mn-ea"/>
              </a:rPr>
              <a:t>What Christmas Means </a:t>
            </a:r>
            <a:r>
              <a:rPr lang="en-US" b="1" dirty="0">
                <a:solidFill>
                  <a:schemeClr val="bg1"/>
                </a:solidFill>
                <a:latin typeface="Open Sans" pitchFamily="34" charset="0"/>
                <a:ea typeface="Calibri" panose="020F0502020204030204" pitchFamily="34" charset="0"/>
                <a:cs typeface="Open Sans" pitchFamily="34" charset="0"/>
                <a:sym typeface="+mn-ea"/>
              </a:rPr>
              <a:t>T</a:t>
            </a:r>
            <a:r>
              <a:rPr lang="en-US" b="1" dirty="0" smtClean="0">
                <a:solidFill>
                  <a:schemeClr val="bg1"/>
                </a:solidFill>
                <a:latin typeface="Open Sans" pitchFamily="34" charset="0"/>
                <a:ea typeface="Calibri" panose="020F0502020204030204" pitchFamily="34" charset="0"/>
                <a:cs typeface="Open Sans" pitchFamily="34" charset="0"/>
                <a:sym typeface="+mn-ea"/>
              </a:rPr>
              <a:t>o </a:t>
            </a:r>
            <a:r>
              <a:rPr lang="en-US" b="1" dirty="0" smtClean="0">
                <a:solidFill>
                  <a:schemeClr val="bg1"/>
                </a:solidFill>
                <a:latin typeface="Open Sans" pitchFamily="34" charset="0"/>
                <a:ea typeface="Calibri" panose="020F0502020204030204" pitchFamily="34" charset="0"/>
                <a:cs typeface="Open Sans" pitchFamily="34" charset="0"/>
                <a:sym typeface="+mn-ea"/>
              </a:rPr>
              <a:t>M</a:t>
            </a:r>
            <a:r>
              <a:rPr lang="en-US" b="1" dirty="0" smtClean="0">
                <a:solidFill>
                  <a:schemeClr val="bg1"/>
                </a:solidFill>
                <a:latin typeface="Open Sans" pitchFamily="34" charset="0"/>
                <a:ea typeface="Calibri" panose="020F0502020204030204" pitchFamily="34" charset="0"/>
                <a:cs typeface="Open Sans" pitchFamily="34" charset="0"/>
                <a:sym typeface="+mn-ea"/>
              </a:rPr>
              <a:t>e	</a:t>
            </a:r>
            <a:endParaRPr lang="en-US" sz="24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116632" y="673740"/>
            <a:ext cx="6624736" cy="8186857"/>
          </a:xfrm>
          <a:prstGeom prst="rect">
            <a:avLst/>
          </a:prstGeom>
          <a:noFill/>
        </p:spPr>
        <p:txBody>
          <a:bodyPr wrap="square" rtlCol="0">
            <a:spAutoFit/>
          </a:bodyPr>
          <a:lstStyle/>
          <a:p>
            <a:pPr algn="ctr"/>
            <a:r>
              <a:rPr lang="en-IN" sz="1600" i="1" dirty="0">
                <a:latin typeface="Open Sans" pitchFamily="34" charset="0"/>
                <a:ea typeface="Open Sans" pitchFamily="34" charset="0"/>
                <a:cs typeface="Open Sans" pitchFamily="34" charset="0"/>
              </a:rPr>
              <a:t>If you ask me What Christmas means to me? I would probably say that it is a time where I can reflect on the things I have done whether it be good or bad. But it also helps me to show and express my gratitude for all the blessings I have received throughout the year. It helps me end the year with optimism and hope. I always believe that as I enter the new year, I would grow mentally and spiritually and change my perspective on life in a positive way</a:t>
            </a:r>
            <a:r>
              <a:rPr lang="en-IN" sz="1600" i="1" dirty="0" smtClean="0">
                <a:latin typeface="Open Sans" pitchFamily="34" charset="0"/>
                <a:ea typeface="Open Sans" pitchFamily="34" charset="0"/>
                <a:cs typeface="Open Sans" pitchFamily="34" charset="0"/>
              </a:rPr>
              <a:t>.</a:t>
            </a:r>
          </a:p>
          <a:p>
            <a:pPr algn="ctr"/>
            <a:endParaRPr lang="en-IN" sz="1600" i="1" dirty="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Hamingthan</a:t>
            </a:r>
            <a:r>
              <a:rPr lang="en-IN" b="1" i="1" dirty="0" smtClean="0">
                <a:latin typeface="Open Sans" pitchFamily="34" charset="0"/>
                <a:ea typeface="Open Sans" pitchFamily="34" charset="0"/>
                <a:cs typeface="Open Sans" pitchFamily="34" charset="0"/>
              </a:rPr>
              <a:t> </a:t>
            </a:r>
            <a:r>
              <a:rPr lang="en-IN" b="1" i="1" dirty="0" err="1" smtClean="0">
                <a:latin typeface="Open Sans" pitchFamily="34" charset="0"/>
                <a:ea typeface="Open Sans" pitchFamily="34" charset="0"/>
                <a:cs typeface="Open Sans" pitchFamily="34" charset="0"/>
              </a:rPr>
              <a:t>Mawia</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Teacher</a:t>
            </a:r>
          </a:p>
          <a:p>
            <a:pPr algn="r"/>
            <a:endParaRPr lang="en-IN" sz="1600" b="1" i="1" dirty="0">
              <a:latin typeface="Open Sans" pitchFamily="34" charset="0"/>
              <a:ea typeface="Open Sans" pitchFamily="34" charset="0"/>
              <a:cs typeface="Open Sans" pitchFamily="34" charset="0"/>
            </a:endParaRPr>
          </a:p>
          <a:p>
            <a:endParaRPr lang="en-IN" sz="1600" b="1" i="1" dirty="0" smtClean="0">
              <a:latin typeface="Open Sans" pitchFamily="34" charset="0"/>
              <a:ea typeface="Open Sans" pitchFamily="34" charset="0"/>
              <a:cs typeface="Open Sans" pitchFamily="34" charset="0"/>
            </a:endParaRPr>
          </a:p>
          <a:p>
            <a:r>
              <a:rPr lang="en-IN" sz="1600" i="1" dirty="0">
                <a:latin typeface="Open Sans" pitchFamily="34" charset="0"/>
                <a:ea typeface="Open Sans" pitchFamily="34" charset="0"/>
                <a:cs typeface="Open Sans" pitchFamily="34" charset="0"/>
              </a:rPr>
              <a:t>"Being a light in the era of darkness"  Christmas to me is all about Jesus and a time of giving. It's not only about family gatherings, decorations or merry making but it's about having a heart of Jesus and sharing love through giving. It's about being a channel of God's blessing and a ray of light among the people around us</a:t>
            </a:r>
            <a:r>
              <a:rPr lang="en-IN" sz="1600" i="1" dirty="0" smtClean="0">
                <a:latin typeface="Open Sans" pitchFamily="34" charset="0"/>
                <a:ea typeface="Open Sans" pitchFamily="34" charset="0"/>
                <a:cs typeface="Open Sans" pitchFamily="34" charset="0"/>
              </a:rPr>
              <a:t>.</a:t>
            </a:r>
          </a:p>
          <a:p>
            <a:endParaRPr lang="en-IN" sz="1600" i="1" dirty="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Imkongsangla</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Teacher</a:t>
            </a:r>
          </a:p>
          <a:p>
            <a:pPr algn="r"/>
            <a:endParaRPr lang="en-IN" b="1" i="1" dirty="0">
              <a:latin typeface="Open Sans" pitchFamily="34" charset="0"/>
              <a:ea typeface="Open Sans" pitchFamily="34" charset="0"/>
              <a:cs typeface="Open Sans" pitchFamily="34" charset="0"/>
            </a:endParaRPr>
          </a:p>
          <a:p>
            <a:r>
              <a:rPr lang="en-IN" i="1" dirty="0">
                <a:latin typeface="Open Sans" pitchFamily="34" charset="0"/>
                <a:ea typeface="Open Sans" pitchFamily="34" charset="0"/>
                <a:cs typeface="Open Sans" pitchFamily="34" charset="0"/>
              </a:rPr>
              <a:t>Christmas is a time of love, joy, and communion. A time to be grateful for everything that I have been  blessed with; knowing that I am highly loved and </a:t>
            </a:r>
            <a:r>
              <a:rPr lang="en-IN" i="1" dirty="0" err="1">
                <a:latin typeface="Open Sans" pitchFamily="34" charset="0"/>
                <a:ea typeface="Open Sans" pitchFamily="34" charset="0"/>
                <a:cs typeface="Open Sans" pitchFamily="34" charset="0"/>
              </a:rPr>
              <a:t>favored</a:t>
            </a:r>
            <a:r>
              <a:rPr lang="en-IN" i="1" dirty="0">
                <a:latin typeface="Open Sans" pitchFamily="34" charset="0"/>
                <a:ea typeface="Open Sans" pitchFamily="34" charset="0"/>
                <a:cs typeface="Open Sans" pitchFamily="34" charset="0"/>
              </a:rPr>
              <a:t> by God because of His Son Jesus. It's also a season to cherish memories with family and friends, and to create new ones. For me, Christmas is about the warmth and magic of the spirit of kindness and generosity. It's a time to reflect on the true meaning of Christmas and to celebrate the gift of love, hope, and redemption</a:t>
            </a:r>
            <a:r>
              <a:rPr lang="en-IN" i="1" dirty="0" smtClean="0">
                <a:latin typeface="Open Sans" pitchFamily="34" charset="0"/>
                <a:ea typeface="Open Sans" pitchFamily="34" charset="0"/>
                <a:cs typeface="Open Sans" pitchFamily="34" charset="0"/>
              </a:rPr>
              <a:t>.</a:t>
            </a:r>
          </a:p>
          <a:p>
            <a:pPr algn="r"/>
            <a:r>
              <a:rPr lang="en-IN" b="1" i="1" dirty="0" smtClean="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Sanano</a:t>
            </a:r>
            <a:r>
              <a:rPr lang="en-IN" b="1" i="1" dirty="0" smtClean="0">
                <a:latin typeface="Open Sans" pitchFamily="34" charset="0"/>
                <a:ea typeface="Open Sans" pitchFamily="34" charset="0"/>
                <a:cs typeface="Open Sans" pitchFamily="34" charset="0"/>
              </a:rPr>
              <a:t> </a:t>
            </a:r>
            <a:r>
              <a:rPr lang="en-IN" b="1" i="1" dirty="0" err="1" smtClean="0">
                <a:latin typeface="Open Sans" pitchFamily="34" charset="0"/>
                <a:ea typeface="Open Sans" pitchFamily="34" charset="0"/>
                <a:cs typeface="Open Sans" pitchFamily="34" charset="0"/>
              </a:rPr>
              <a:t>Chanu</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Teacher</a:t>
            </a:r>
            <a:endParaRPr lang="en-IN" b="1" i="1" dirty="0">
              <a:latin typeface="Open Sans" pitchFamily="34" charset="0"/>
              <a:ea typeface="Open Sans" pitchFamily="34" charset="0"/>
              <a:cs typeface="Open Sans"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Slide Number Placeholder 1"/>
          <p:cNvSpPr>
            <a:spLocks noGrp="1"/>
          </p:cNvSpPr>
          <p:nvPr>
            <p:ph type="sldNum" sz="quarter" idx="12"/>
          </p:nvPr>
        </p:nvSpPr>
        <p:spPr/>
        <p:txBody>
          <a:bodyPr/>
          <a:lstStyle/>
          <a:p>
            <a:fld id="{DBE83FE4-C62E-44F4-8CD2-7B94D23D84F6}" type="slidenum">
              <a:rPr lang="en-US" smtClean="0"/>
              <a:pPr/>
              <a:t>33</a:t>
            </a:fld>
            <a:endParaRPr lang="en-US"/>
          </a:p>
        </p:txBody>
      </p:sp>
      <p:sp>
        <p:nvSpPr>
          <p:cNvPr id="1048644"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fontAlgn="base">
              <a:spcBef>
                <a:spcPct val="0"/>
              </a:spcBef>
              <a:spcAft>
                <a:spcPct val="0"/>
              </a:spcAft>
            </a:pPr>
            <a:r>
              <a:rPr lang="en-US" b="1" dirty="0" smtClean="0">
                <a:solidFill>
                  <a:schemeClr val="bg1"/>
                </a:solidFill>
                <a:latin typeface="Open Sans" pitchFamily="34" charset="0"/>
                <a:ea typeface="Calibri" panose="020F0502020204030204" pitchFamily="34" charset="0"/>
                <a:cs typeface="Open Sans" pitchFamily="34" charset="0"/>
                <a:sym typeface="+mn-ea"/>
              </a:rPr>
              <a:t>What </a:t>
            </a:r>
            <a:r>
              <a:rPr lang="en-US" b="1" dirty="0">
                <a:solidFill>
                  <a:schemeClr val="bg1"/>
                </a:solidFill>
                <a:latin typeface="Open Sans" pitchFamily="34" charset="0"/>
                <a:ea typeface="Calibri" panose="020F0502020204030204" pitchFamily="34" charset="0"/>
                <a:cs typeface="Open Sans" pitchFamily="34" charset="0"/>
                <a:sym typeface="+mn-ea"/>
              </a:rPr>
              <a:t>Christmas Means To </a:t>
            </a:r>
            <a:r>
              <a:rPr lang="en-US" b="1" dirty="0" smtClean="0">
                <a:solidFill>
                  <a:schemeClr val="bg1"/>
                </a:solidFill>
                <a:latin typeface="Open Sans" pitchFamily="34" charset="0"/>
                <a:ea typeface="Calibri" panose="020F0502020204030204" pitchFamily="34" charset="0"/>
                <a:cs typeface="Open Sans" pitchFamily="34" charset="0"/>
                <a:sym typeface="+mn-ea"/>
              </a:rPr>
              <a:t>Me  	</a:t>
            </a:r>
            <a:endParaRPr lang="en-US" sz="24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116632" y="560512"/>
            <a:ext cx="6624736" cy="7140416"/>
          </a:xfrm>
          <a:prstGeom prst="rect">
            <a:avLst/>
          </a:prstGeom>
          <a:noFill/>
        </p:spPr>
        <p:txBody>
          <a:bodyPr wrap="square" rtlCol="0">
            <a:spAutoFit/>
          </a:bodyPr>
          <a:lstStyle/>
          <a:p>
            <a:r>
              <a:rPr lang="en-IN" sz="1600" i="1" dirty="0" smtClean="0">
                <a:latin typeface="Open Sans" pitchFamily="34" charset="0"/>
                <a:ea typeface="Open Sans" pitchFamily="34" charset="0"/>
                <a:cs typeface="Open Sans" pitchFamily="34" charset="0"/>
              </a:rPr>
              <a:t>Christmas for me, when I was a child and though I knew what it was ‘about the birth of Jesus Christ’, there was more interest in the Christmas dress that our family would buy, about the Christmas Carol me and my friends use to go, singing the classic </a:t>
            </a:r>
            <a:r>
              <a:rPr lang="en-IN" sz="1600" i="1" dirty="0" err="1" smtClean="0">
                <a:latin typeface="Open Sans" pitchFamily="34" charset="0"/>
                <a:ea typeface="Open Sans" pitchFamily="34" charset="0"/>
                <a:cs typeface="Open Sans" pitchFamily="34" charset="0"/>
              </a:rPr>
              <a:t>Boney</a:t>
            </a:r>
            <a:r>
              <a:rPr lang="en-IN" sz="1600" i="1" dirty="0" smtClean="0">
                <a:latin typeface="Open Sans" pitchFamily="34" charset="0"/>
                <a:ea typeface="Open Sans" pitchFamily="34" charset="0"/>
                <a:cs typeface="Open Sans" pitchFamily="34" charset="0"/>
              </a:rPr>
              <a:t> M songs, so that we can gather some money to celebrate Christmas eve. It was also about neighbours and family coming together to share a simple meal together. Putting up the Christmas star which was for many years, the sole Christmas decoration, coming from a middle class family. And occasionally, we were able to afford one or two cakes which we would  gift it  as Christmas cake.</a:t>
            </a:r>
          </a:p>
          <a:p>
            <a:r>
              <a:rPr lang="en-IN" sz="1600" i="1" dirty="0" smtClean="0">
                <a:latin typeface="Open Sans" pitchFamily="34" charset="0"/>
                <a:ea typeface="Open Sans" pitchFamily="34" charset="0"/>
                <a:cs typeface="Open Sans" pitchFamily="34" charset="0"/>
              </a:rPr>
              <a:t> And as I grew, both in years and wisdom, I learnt that Christmas is a time to reflect on the foundation of our faith and celebrate God’s love for us. It is a time to give thanks to God for the love, hope and joy that we received through Jesus Christ. I learnt that Christmas is a time of thanks giving, just as God gifted us His Son Jesus Christ.</a:t>
            </a:r>
          </a:p>
          <a:p>
            <a:endParaRPr lang="en-IN" sz="1600" i="1" dirty="0" smtClean="0">
              <a:latin typeface="Open Sans" pitchFamily="34" charset="0"/>
              <a:ea typeface="Open Sans" pitchFamily="34" charset="0"/>
              <a:cs typeface="Open Sans" pitchFamily="34" charset="0"/>
            </a:endParaRPr>
          </a:p>
          <a:p>
            <a:pPr algn="r"/>
            <a:r>
              <a:rPr lang="en-IN" b="1" i="1" dirty="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Kikatemba</a:t>
            </a:r>
            <a:r>
              <a:rPr lang="en-IN" b="1" i="1" dirty="0" smtClean="0">
                <a:latin typeface="Open Sans" pitchFamily="34" charset="0"/>
                <a:ea typeface="Open Sans" pitchFamily="34" charset="0"/>
                <a:cs typeface="Open Sans" pitchFamily="34" charset="0"/>
              </a:rPr>
              <a:t> </a:t>
            </a:r>
            <a:r>
              <a:rPr lang="en-IN" b="1" i="1" dirty="0" err="1" smtClean="0">
                <a:latin typeface="Open Sans" pitchFamily="34" charset="0"/>
                <a:ea typeface="Open Sans" pitchFamily="34" charset="0"/>
                <a:cs typeface="Open Sans" pitchFamily="34" charset="0"/>
              </a:rPr>
              <a:t>Ozuku</a:t>
            </a:r>
            <a:r>
              <a:rPr lang="en-IN" b="1" i="1" dirty="0" err="1" smtClean="0">
                <a:latin typeface="Open Sans" pitchFamily="34" charset="0"/>
                <a:ea typeface="Open Sans" pitchFamily="34" charset="0"/>
                <a:cs typeface="Open Sans" pitchFamily="34" charset="0"/>
              </a:rPr>
              <a:t>m</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Dept. of Science</a:t>
            </a:r>
          </a:p>
          <a:p>
            <a:pPr algn="r"/>
            <a:endParaRPr lang="en-IN" b="1" i="1" dirty="0">
              <a:latin typeface="Open Sans" pitchFamily="34" charset="0"/>
              <a:ea typeface="Open Sans" pitchFamily="34" charset="0"/>
              <a:cs typeface="Open Sans" pitchFamily="34" charset="0"/>
            </a:endParaRPr>
          </a:p>
          <a:p>
            <a:r>
              <a:rPr lang="en-IN" sz="1600" i="1" dirty="0">
                <a:latin typeface="Open Sans" pitchFamily="34" charset="0"/>
                <a:ea typeface="Open Sans" pitchFamily="34" charset="0"/>
                <a:cs typeface="Open Sans" pitchFamily="34" charset="0"/>
              </a:rPr>
              <a:t>Christmas for me is a time of joy, celebration and spending time with loved ones. It is a time of giving and showing gratitude to people in our lives. But most importantly Christmas is a day to remember the birth of Jesus who came into this world to pay for our sins, so that we may all have everlasting life. "For God so loved the world that he gave his only begotten son, that whosoever believes in Him shall not perish but have everlasting life" John </a:t>
            </a:r>
            <a:r>
              <a:rPr lang="en-IN" sz="1600" i="1" dirty="0" smtClean="0">
                <a:latin typeface="Open Sans" pitchFamily="34" charset="0"/>
                <a:ea typeface="Open Sans" pitchFamily="34" charset="0"/>
                <a:cs typeface="Open Sans" pitchFamily="34" charset="0"/>
              </a:rPr>
              <a:t>3:16</a:t>
            </a:r>
            <a:endParaRPr lang="en-IN" sz="1600" i="1" dirty="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Neipusinuo</a:t>
            </a:r>
            <a:r>
              <a:rPr lang="en-IN" b="1" i="1" dirty="0" smtClean="0">
                <a:latin typeface="Open Sans" pitchFamily="34" charset="0"/>
                <a:ea typeface="Open Sans" pitchFamily="34" charset="0"/>
                <a:cs typeface="Open Sans" pitchFamily="34" charset="0"/>
              </a:rPr>
              <a:t> </a:t>
            </a:r>
            <a:r>
              <a:rPr lang="en-IN" b="1" i="1" dirty="0" err="1" smtClean="0">
                <a:latin typeface="Open Sans" pitchFamily="34" charset="0"/>
                <a:ea typeface="Open Sans" pitchFamily="34" charset="0"/>
                <a:cs typeface="Open Sans" pitchFamily="34" charset="0"/>
              </a:rPr>
              <a:t>Suohomvü</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Teacher</a:t>
            </a:r>
          </a:p>
        </p:txBody>
      </p:sp>
    </p:spTree>
    <p:extLst>
      <p:ext uri="{BB962C8B-B14F-4D97-AF65-F5344CB8AC3E}">
        <p14:creationId xmlns:p14="http://schemas.microsoft.com/office/powerpoint/2010/main" val="3241112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Slide Number Placeholder 1"/>
          <p:cNvSpPr>
            <a:spLocks noGrp="1"/>
          </p:cNvSpPr>
          <p:nvPr>
            <p:ph type="sldNum" sz="quarter" idx="12"/>
          </p:nvPr>
        </p:nvSpPr>
        <p:spPr/>
        <p:txBody>
          <a:bodyPr/>
          <a:lstStyle/>
          <a:p>
            <a:fld id="{DBE83FE4-C62E-44F4-8CD2-7B94D23D84F6}" type="slidenum">
              <a:rPr lang="en-US" smtClean="0"/>
              <a:pPr/>
              <a:t>34</a:t>
            </a:fld>
            <a:endParaRPr lang="en-US"/>
          </a:p>
        </p:txBody>
      </p:sp>
      <p:sp>
        <p:nvSpPr>
          <p:cNvPr id="1048644"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t>
            </a:r>
            <a:r>
              <a:rPr lang="en-US" b="1" dirty="0" smtClean="0">
                <a:solidFill>
                  <a:schemeClr val="bg1"/>
                </a:solidFill>
                <a:latin typeface="Open Sans" pitchFamily="34" charset="0"/>
                <a:ea typeface="Calibri" panose="020F0502020204030204" pitchFamily="34" charset="0"/>
                <a:cs typeface="Open Sans" pitchFamily="34" charset="0"/>
                <a:sym typeface="+mn-ea"/>
              </a:rPr>
              <a:t>POETRY</a:t>
            </a:r>
            <a:endParaRPr lang="en-US" sz="24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34280" y="920552"/>
            <a:ext cx="6624736" cy="5201424"/>
          </a:xfrm>
          <a:prstGeom prst="rect">
            <a:avLst/>
          </a:prstGeom>
          <a:noFill/>
        </p:spPr>
        <p:txBody>
          <a:bodyPr wrap="square" rtlCol="0">
            <a:spAutoFit/>
          </a:bodyPr>
          <a:lstStyle/>
          <a:p>
            <a:pPr algn="ctr"/>
            <a:r>
              <a:rPr lang="en-IN" sz="2000" b="1" i="1" dirty="0" smtClean="0">
                <a:latin typeface="Open Sans" pitchFamily="34" charset="0"/>
                <a:ea typeface="Open Sans" pitchFamily="34" charset="0"/>
                <a:cs typeface="Open Sans" pitchFamily="34" charset="0"/>
              </a:rPr>
              <a:t>Why I Write!</a:t>
            </a:r>
          </a:p>
          <a:p>
            <a:pPr algn="ctr"/>
            <a:endParaRPr lang="en-IN" sz="2400" b="1" dirty="0" smtClean="0">
              <a:latin typeface="Open Sans" pitchFamily="34" charset="0"/>
              <a:ea typeface="Open Sans" pitchFamily="34" charset="0"/>
              <a:cs typeface="Open Sans" pitchFamily="34" charset="0"/>
            </a:endParaRPr>
          </a:p>
          <a:p>
            <a:pPr algn="ctr"/>
            <a:r>
              <a:rPr lang="en-IN" i="1" dirty="0" smtClean="0">
                <a:latin typeface="Open Sans" pitchFamily="34" charset="0"/>
                <a:ea typeface="Open Sans" pitchFamily="34" charset="0"/>
                <a:cs typeface="Open Sans" pitchFamily="34" charset="0"/>
              </a:rPr>
              <a:t>I write!</a:t>
            </a:r>
          </a:p>
          <a:p>
            <a:pPr algn="ctr"/>
            <a:r>
              <a:rPr lang="en-IN" i="1" dirty="0">
                <a:latin typeface="Open Sans" pitchFamily="34" charset="0"/>
                <a:ea typeface="Open Sans" pitchFamily="34" charset="0"/>
                <a:cs typeface="Open Sans" pitchFamily="34" charset="0"/>
              </a:rPr>
              <a:t>W</a:t>
            </a:r>
            <a:r>
              <a:rPr lang="en-IN" i="1" dirty="0" smtClean="0">
                <a:latin typeface="Open Sans" pitchFamily="34" charset="0"/>
                <a:ea typeface="Open Sans" pitchFamily="34" charset="0"/>
                <a:cs typeface="Open Sans" pitchFamily="34" charset="0"/>
              </a:rPr>
              <a:t>hen my heart gets too heavy to hold,</a:t>
            </a:r>
          </a:p>
          <a:p>
            <a:pPr algn="ctr"/>
            <a:r>
              <a:rPr lang="en-IN" i="1" dirty="0" smtClean="0">
                <a:latin typeface="Open Sans" pitchFamily="34" charset="0"/>
                <a:ea typeface="Open Sans" pitchFamily="34" charset="0"/>
                <a:cs typeface="Open Sans" pitchFamily="34" charset="0"/>
              </a:rPr>
              <a:t>When the world is being cruel.</a:t>
            </a:r>
            <a:endParaRPr lang="en-IN" i="1" dirty="0">
              <a:latin typeface="Open Sans" pitchFamily="34" charset="0"/>
              <a:ea typeface="Open Sans" pitchFamily="34" charset="0"/>
              <a:cs typeface="Open Sans" pitchFamily="34" charset="0"/>
            </a:endParaRPr>
          </a:p>
          <a:p>
            <a:pPr algn="ctr"/>
            <a:r>
              <a:rPr lang="en-IN" i="1" dirty="0" smtClean="0">
                <a:latin typeface="Open Sans" pitchFamily="34" charset="0"/>
                <a:ea typeface="Open Sans" pitchFamily="34" charset="0"/>
                <a:cs typeface="Open Sans" pitchFamily="34" charset="0"/>
              </a:rPr>
              <a:t>I write about my scars ,</a:t>
            </a:r>
          </a:p>
          <a:p>
            <a:pPr algn="ctr"/>
            <a:r>
              <a:rPr lang="en-IN" i="1" dirty="0" smtClean="0">
                <a:latin typeface="Open Sans" pitchFamily="34" charset="0"/>
                <a:ea typeface="Open Sans" pitchFamily="34" charset="0"/>
                <a:cs typeface="Open Sans" pitchFamily="34" charset="0"/>
              </a:rPr>
              <a:t>Old and New.</a:t>
            </a:r>
          </a:p>
          <a:p>
            <a:pPr algn="ctr"/>
            <a:r>
              <a:rPr lang="en-IN" i="1" dirty="0" smtClean="0">
                <a:latin typeface="Open Sans" pitchFamily="34" charset="0"/>
                <a:ea typeface="Open Sans" pitchFamily="34" charset="0"/>
                <a:cs typeface="Open Sans" pitchFamily="34" charset="0"/>
              </a:rPr>
              <a:t>I write, when I have a lot to share!</a:t>
            </a:r>
          </a:p>
          <a:p>
            <a:pPr algn="ctr"/>
            <a:r>
              <a:rPr lang="en-IN" i="1" dirty="0" smtClean="0">
                <a:latin typeface="Open Sans" pitchFamily="34" charset="0"/>
                <a:ea typeface="Open Sans" pitchFamily="34" charset="0"/>
                <a:cs typeface="Open Sans" pitchFamily="34" charset="0"/>
              </a:rPr>
              <a:t>But to hear me,</a:t>
            </a:r>
          </a:p>
          <a:p>
            <a:pPr algn="ctr"/>
            <a:r>
              <a:rPr lang="en-IN" i="1" dirty="0" smtClean="0">
                <a:latin typeface="Open Sans" pitchFamily="34" charset="0"/>
                <a:ea typeface="Open Sans" pitchFamily="34" charset="0"/>
                <a:cs typeface="Open Sans" pitchFamily="34" charset="0"/>
              </a:rPr>
              <a:t>No one has time to spare.</a:t>
            </a:r>
          </a:p>
          <a:p>
            <a:pPr algn="ctr"/>
            <a:endParaRPr lang="en-IN" i="1" dirty="0" smtClean="0">
              <a:latin typeface="Open Sans" pitchFamily="34" charset="0"/>
              <a:ea typeface="Open Sans" pitchFamily="34" charset="0"/>
              <a:cs typeface="Open Sans" pitchFamily="34" charset="0"/>
            </a:endParaRPr>
          </a:p>
          <a:p>
            <a:pPr algn="ctr"/>
            <a:r>
              <a:rPr lang="en-IN" dirty="0" smtClean="0">
                <a:latin typeface="Open Sans" pitchFamily="34" charset="0"/>
                <a:ea typeface="Open Sans" pitchFamily="34" charset="0"/>
                <a:cs typeface="Open Sans" pitchFamily="34" charset="0"/>
              </a:rPr>
              <a:t>I write, to share my thoughts,</a:t>
            </a:r>
          </a:p>
          <a:p>
            <a:pPr algn="ctr"/>
            <a:r>
              <a:rPr lang="en-IN" dirty="0" smtClean="0">
                <a:latin typeface="Open Sans" pitchFamily="34" charset="0"/>
                <a:ea typeface="Open Sans" pitchFamily="34" charset="0"/>
                <a:cs typeface="Open Sans" pitchFamily="34" charset="0"/>
              </a:rPr>
              <a:t>And not with the desire to be known.</a:t>
            </a:r>
          </a:p>
          <a:p>
            <a:pPr algn="ctr"/>
            <a:r>
              <a:rPr lang="en-IN" dirty="0" smtClean="0">
                <a:latin typeface="Open Sans" pitchFamily="34" charset="0"/>
                <a:ea typeface="Open Sans" pitchFamily="34" charset="0"/>
                <a:cs typeface="Open Sans" pitchFamily="34" charset="0"/>
              </a:rPr>
              <a:t>I write to free my self,</a:t>
            </a:r>
          </a:p>
          <a:p>
            <a:pPr algn="ctr"/>
            <a:r>
              <a:rPr lang="en-IN" dirty="0" smtClean="0">
                <a:latin typeface="Open Sans" pitchFamily="34" charset="0"/>
                <a:ea typeface="Open Sans" pitchFamily="34" charset="0"/>
                <a:cs typeface="Open Sans" pitchFamily="34" charset="0"/>
              </a:rPr>
              <a:t>Deep down within my Soul.</a:t>
            </a:r>
          </a:p>
          <a:p>
            <a:pPr algn="ctr"/>
            <a:endParaRPr lang="en-IN" dirty="0" smtClean="0">
              <a:latin typeface="Open Sans" pitchFamily="34" charset="0"/>
              <a:ea typeface="Open Sans" pitchFamily="34" charset="0"/>
              <a:cs typeface="Open Sans" pitchFamily="34" charset="0"/>
            </a:endParaRPr>
          </a:p>
          <a:p>
            <a:pPr algn="r"/>
            <a:r>
              <a:rPr lang="en-IN" sz="1600" dirty="0" smtClean="0">
                <a:latin typeface="Open Sans" pitchFamily="34" charset="0"/>
                <a:ea typeface="Open Sans" pitchFamily="34" charset="0"/>
                <a:cs typeface="Open Sans" pitchFamily="34" charset="0"/>
              </a:rPr>
              <a:t> </a:t>
            </a:r>
            <a:r>
              <a:rPr lang="en-IN" b="1" i="1" dirty="0" smtClean="0">
                <a:latin typeface="Open Sans" pitchFamily="34" charset="0"/>
                <a:ea typeface="Open Sans" pitchFamily="34" charset="0"/>
                <a:cs typeface="Open Sans" pitchFamily="34" charset="0"/>
              </a:rPr>
              <a:t>-Victor K </a:t>
            </a:r>
            <a:r>
              <a:rPr lang="en-IN" b="1" i="1" dirty="0" err="1" smtClean="0">
                <a:latin typeface="Open Sans" pitchFamily="34" charset="0"/>
                <a:ea typeface="Open Sans" pitchFamily="34" charset="0"/>
                <a:cs typeface="Open Sans" pitchFamily="34" charset="0"/>
              </a:rPr>
              <a:t>Lohe</a:t>
            </a:r>
            <a:endParaRPr lang="en-IN" b="1" i="1" dirty="0" smtClean="0">
              <a:latin typeface="Open Sans" pitchFamily="34" charset="0"/>
              <a:ea typeface="Open Sans" pitchFamily="34" charset="0"/>
              <a:cs typeface="Open Sans" pitchFamily="34" charset="0"/>
            </a:endParaRPr>
          </a:p>
          <a:p>
            <a:pPr algn="r"/>
            <a:r>
              <a:rPr lang="en-IN" b="1" i="1" dirty="0" smtClean="0">
                <a:latin typeface="Open Sans" pitchFamily="34" charset="0"/>
                <a:ea typeface="Open Sans" pitchFamily="34" charset="0"/>
                <a:cs typeface="Open Sans" pitchFamily="34" charset="0"/>
              </a:rPr>
              <a:t> Class- 11 Arts B</a:t>
            </a:r>
            <a:endParaRPr lang="en-IN" b="1" i="1" dirty="0">
              <a:latin typeface="Open Sans" pitchFamily="34" charset="0"/>
              <a:ea typeface="Open Sans" pitchFamily="34" charset="0"/>
              <a:cs typeface="Open Sans" pitchFamily="34" charset="0"/>
            </a:endParaRPr>
          </a:p>
        </p:txBody>
      </p:sp>
    </p:spTree>
    <p:extLst>
      <p:ext uri="{BB962C8B-B14F-4D97-AF65-F5344CB8AC3E}">
        <p14:creationId xmlns:p14="http://schemas.microsoft.com/office/powerpoint/2010/main" val="2217393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Slide Number Placeholder 1"/>
          <p:cNvSpPr>
            <a:spLocks noGrp="1"/>
          </p:cNvSpPr>
          <p:nvPr>
            <p:ph type="sldNum" sz="quarter" idx="12"/>
          </p:nvPr>
        </p:nvSpPr>
        <p:spPr/>
        <p:txBody>
          <a:bodyPr/>
          <a:lstStyle/>
          <a:p>
            <a:fld id="{DBE83FE4-C62E-44F4-8CD2-7B94D23D84F6}" type="slidenum">
              <a:rPr lang="en-US" smtClean="0"/>
              <a:pPr/>
              <a:t>35</a:t>
            </a:fld>
            <a:endParaRPr lang="en-US"/>
          </a:p>
        </p:txBody>
      </p:sp>
      <p:sp>
        <p:nvSpPr>
          <p:cNvPr id="1048649"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a:t>
            </a:r>
            <a:r>
              <a:rPr lang="en-US" b="1" dirty="0" smtClean="0">
                <a:solidFill>
                  <a:schemeClr val="bg1"/>
                </a:solidFill>
                <a:latin typeface="Open Sans" pitchFamily="34" charset="0"/>
                <a:ea typeface="Calibri" panose="020F0502020204030204" pitchFamily="34" charset="0"/>
                <a:cs typeface="Open Sans" pitchFamily="34" charset="0"/>
                <a:sym typeface="+mn-ea"/>
              </a:rPr>
              <a:t>	QUOTE</a:t>
            </a:r>
            <a:endParaRPr lang="en-US" sz="24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260648" y="1109281"/>
            <a:ext cx="6408712" cy="2031325"/>
          </a:xfrm>
          <a:prstGeom prst="rect">
            <a:avLst/>
          </a:prstGeom>
          <a:noFill/>
        </p:spPr>
        <p:txBody>
          <a:bodyPr wrap="square" rtlCol="0">
            <a:spAutoFit/>
          </a:bodyPr>
          <a:lstStyle/>
          <a:p>
            <a:r>
              <a:rPr lang="en-IN" i="1" dirty="0">
                <a:latin typeface="Open Sans" panose="020B0606030504020204" pitchFamily="34" charset="0"/>
                <a:ea typeface="Open Sans" panose="020B0606030504020204" pitchFamily="34" charset="0"/>
                <a:cs typeface="Open Sans" panose="020B0606030504020204" pitchFamily="34" charset="0"/>
              </a:rPr>
              <a:t>Why are we becoming </a:t>
            </a:r>
            <a:r>
              <a:rPr lang="en-IN" i="1" dirty="0" smtClean="0">
                <a:latin typeface="Open Sans" panose="020B0606030504020204" pitchFamily="34" charset="0"/>
                <a:ea typeface="Open Sans" panose="020B0606030504020204" pitchFamily="34" charset="0"/>
                <a:cs typeface="Open Sans" panose="020B0606030504020204" pitchFamily="34" charset="0"/>
              </a:rPr>
              <a:t>dirty? When </a:t>
            </a:r>
            <a:r>
              <a:rPr lang="en-IN" i="1" dirty="0">
                <a:latin typeface="Open Sans" panose="020B0606030504020204" pitchFamily="34" charset="0"/>
                <a:ea typeface="Open Sans" panose="020B0606030504020204" pitchFamily="34" charset="0"/>
                <a:cs typeface="Open Sans" panose="020B0606030504020204" pitchFamily="34" charset="0"/>
              </a:rPr>
              <a:t>we try to wash off the </a:t>
            </a:r>
            <a:r>
              <a:rPr lang="en-IN" i="1" dirty="0" smtClean="0">
                <a:latin typeface="Open Sans" panose="020B0606030504020204" pitchFamily="34" charset="0"/>
                <a:ea typeface="Open Sans" panose="020B0606030504020204" pitchFamily="34" charset="0"/>
                <a:cs typeface="Open Sans" panose="020B0606030504020204" pitchFamily="34" charset="0"/>
              </a:rPr>
              <a:t>dirt! Why </a:t>
            </a:r>
            <a:r>
              <a:rPr lang="en-IN" i="1" dirty="0">
                <a:latin typeface="Open Sans" panose="020B0606030504020204" pitchFamily="34" charset="0"/>
                <a:ea typeface="Open Sans" panose="020B0606030504020204" pitchFamily="34" charset="0"/>
                <a:cs typeface="Open Sans" panose="020B0606030504020204" pitchFamily="34" charset="0"/>
              </a:rPr>
              <a:t>are we washing </a:t>
            </a:r>
            <a:r>
              <a:rPr lang="en-IN" i="1" dirty="0" smtClean="0">
                <a:latin typeface="Open Sans" panose="020B0606030504020204" pitchFamily="34" charset="0"/>
                <a:ea typeface="Open Sans" panose="020B0606030504020204" pitchFamily="34" charset="0"/>
                <a:cs typeface="Open Sans" panose="020B0606030504020204" pitchFamily="34" charset="0"/>
              </a:rPr>
              <a:t>something? </a:t>
            </a:r>
            <a:r>
              <a:rPr lang="en-IN" i="1" dirty="0">
                <a:latin typeface="Open Sans" panose="020B0606030504020204" pitchFamily="34" charset="0"/>
                <a:ea typeface="Open Sans" panose="020B0606030504020204" pitchFamily="34" charset="0"/>
                <a:cs typeface="Open Sans" panose="020B0606030504020204" pitchFamily="34" charset="0"/>
              </a:rPr>
              <a:t>which </a:t>
            </a:r>
            <a:r>
              <a:rPr lang="en-IN" i="1" dirty="0" smtClean="0">
                <a:latin typeface="Open Sans" panose="020B0606030504020204" pitchFamily="34" charset="0"/>
                <a:ea typeface="Open Sans" panose="020B0606030504020204" pitchFamily="34" charset="0"/>
                <a:cs typeface="Open Sans" panose="020B0606030504020204" pitchFamily="34" charset="0"/>
              </a:rPr>
              <a:t>cannot </a:t>
            </a:r>
            <a:r>
              <a:rPr lang="en-IN" i="1" dirty="0">
                <a:latin typeface="Open Sans" panose="020B0606030504020204" pitchFamily="34" charset="0"/>
                <a:ea typeface="Open Sans" panose="020B0606030504020204" pitchFamily="34" charset="0"/>
                <a:cs typeface="Open Sans" panose="020B0606030504020204" pitchFamily="34" charset="0"/>
              </a:rPr>
              <a:t>be </a:t>
            </a:r>
            <a:r>
              <a:rPr lang="en-IN" i="1" dirty="0" smtClean="0">
                <a:latin typeface="Open Sans" panose="020B0606030504020204" pitchFamily="34" charset="0"/>
                <a:ea typeface="Open Sans" panose="020B0606030504020204" pitchFamily="34" charset="0"/>
                <a:cs typeface="Open Sans" panose="020B0606030504020204" pitchFamily="34" charset="0"/>
              </a:rPr>
              <a:t>washed!</a:t>
            </a:r>
          </a:p>
          <a:p>
            <a:r>
              <a:rPr lang="en-IN" i="1" dirty="0" smtClean="0">
                <a:latin typeface="Open Sans" panose="020B0606030504020204" pitchFamily="34" charset="0"/>
                <a:ea typeface="Open Sans" panose="020B0606030504020204" pitchFamily="34" charset="0"/>
                <a:cs typeface="Open Sans" panose="020B0606030504020204" pitchFamily="34" charset="0"/>
              </a:rPr>
              <a:t>It </a:t>
            </a:r>
            <a:r>
              <a:rPr lang="en-IN" i="1" dirty="0">
                <a:latin typeface="Open Sans" panose="020B0606030504020204" pitchFamily="34" charset="0"/>
                <a:ea typeface="Open Sans" panose="020B0606030504020204" pitchFamily="34" charset="0"/>
                <a:cs typeface="Open Sans" panose="020B0606030504020204" pitchFamily="34" charset="0"/>
              </a:rPr>
              <a:t>is harmful when we don't </a:t>
            </a:r>
            <a:r>
              <a:rPr lang="en-IN" i="1" dirty="0" smtClean="0">
                <a:latin typeface="Open Sans" panose="020B0606030504020204" pitchFamily="34" charset="0"/>
                <a:ea typeface="Open Sans" panose="020B0606030504020204" pitchFamily="34" charset="0"/>
                <a:cs typeface="Open Sans" panose="020B0606030504020204" pitchFamily="34" charset="0"/>
              </a:rPr>
              <a:t>wash, </a:t>
            </a:r>
            <a:r>
              <a:rPr lang="en-IN" i="1" dirty="0">
                <a:latin typeface="Open Sans" panose="020B0606030504020204" pitchFamily="34" charset="0"/>
                <a:ea typeface="Open Sans" panose="020B0606030504020204" pitchFamily="34" charset="0"/>
                <a:cs typeface="Open Sans" panose="020B0606030504020204" pitchFamily="34" charset="0"/>
              </a:rPr>
              <a:t>but when we wash it we become </a:t>
            </a:r>
            <a:r>
              <a:rPr lang="en-IN" i="1" dirty="0" smtClean="0">
                <a:latin typeface="Open Sans" panose="020B0606030504020204" pitchFamily="34" charset="0"/>
                <a:ea typeface="Open Sans" panose="020B0606030504020204" pitchFamily="34" charset="0"/>
                <a:cs typeface="Open Sans" panose="020B0606030504020204" pitchFamily="34" charset="0"/>
              </a:rPr>
              <a:t>harmful.</a:t>
            </a:r>
          </a:p>
          <a:p>
            <a:pPr algn="r"/>
            <a:r>
              <a:rPr lang="en-IN" b="1" i="1" dirty="0" smtClean="0">
                <a:latin typeface="Open Sans" panose="020B0606030504020204" pitchFamily="34" charset="0"/>
                <a:ea typeface="Open Sans" panose="020B0606030504020204" pitchFamily="34" charset="0"/>
                <a:cs typeface="Open Sans" panose="020B0606030504020204" pitchFamily="34" charset="0"/>
              </a:rPr>
              <a:t> -Johnson </a:t>
            </a:r>
            <a:r>
              <a:rPr lang="en-IN" b="1" i="1" dirty="0" err="1" smtClean="0">
                <a:latin typeface="Open Sans" panose="020B0606030504020204" pitchFamily="34" charset="0"/>
                <a:ea typeface="Open Sans" panose="020B0606030504020204" pitchFamily="34" charset="0"/>
                <a:cs typeface="Open Sans" panose="020B0606030504020204" pitchFamily="34" charset="0"/>
              </a:rPr>
              <a:t>Chetri</a:t>
            </a:r>
            <a:r>
              <a:rPr lang="en-IN" b="1" i="1" dirty="0" smtClean="0">
                <a:latin typeface="Open Sans" panose="020B0606030504020204" pitchFamily="34" charset="0"/>
                <a:ea typeface="Open Sans" panose="020B0606030504020204" pitchFamily="34" charset="0"/>
                <a:cs typeface="Open Sans" panose="020B0606030504020204" pitchFamily="34" charset="0"/>
              </a:rPr>
              <a:t> </a:t>
            </a:r>
          </a:p>
          <a:p>
            <a:pPr algn="r"/>
            <a:r>
              <a:rPr lang="en-IN" b="1" i="1" dirty="0" smtClean="0">
                <a:latin typeface="Open Sans" panose="020B0606030504020204" pitchFamily="34" charset="0"/>
                <a:ea typeface="Open Sans" panose="020B0606030504020204" pitchFamily="34" charset="0"/>
                <a:cs typeface="Open Sans" panose="020B0606030504020204" pitchFamily="34" charset="0"/>
              </a:rPr>
              <a:t>Class-12 Commerce</a:t>
            </a:r>
            <a:endParaRPr lang="en-IN" b="1" i="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Slide Number Placeholder 1"/>
          <p:cNvSpPr>
            <a:spLocks noGrp="1"/>
          </p:cNvSpPr>
          <p:nvPr>
            <p:ph type="sldNum" sz="quarter" idx="12"/>
          </p:nvPr>
        </p:nvSpPr>
        <p:spPr/>
        <p:txBody>
          <a:bodyPr/>
          <a:lstStyle/>
          <a:p>
            <a:fld id="{DBE83FE4-C62E-44F4-8CD2-7B94D23D84F6}" type="slidenum">
              <a:rPr lang="en-US" smtClean="0"/>
              <a:pPr/>
              <a:t>36</a:t>
            </a:fld>
            <a:endParaRPr lang="en-US" dirty="0"/>
          </a:p>
        </p:txBody>
      </p:sp>
      <p:sp>
        <p:nvSpPr>
          <p:cNvPr id="1048669"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MESSAGE</a:t>
            </a:r>
            <a:endParaRPr lang="en-US" sz="2400" dirty="0">
              <a:solidFill>
                <a:schemeClr val="bg1"/>
              </a:solidFill>
              <a:latin typeface="Arial" panose="020B0604020202020204" pitchFamily="34" charset="0"/>
              <a:cs typeface="Arial" panose="020B0604020202020204" pitchFamily="34" charset="0"/>
            </a:endParaRPr>
          </a:p>
        </p:txBody>
      </p:sp>
      <p:sp>
        <p:nvSpPr>
          <p:cNvPr id="1048670" name="Rectangle 1"/>
          <p:cNvSpPr>
            <a:spLocks noChangeArrowheads="1"/>
          </p:cNvSpPr>
          <p:nvPr/>
        </p:nvSpPr>
        <p:spPr bwMode="auto">
          <a:xfrm>
            <a:off x="228600" y="3796570"/>
            <a:ext cx="6400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pPr>
            <a:endParaRPr kumimoji="0" lang="en-US" sz="1400" b="0" i="0" u="none" strike="noStrike" cap="none" normalizeH="0" baseline="0" dirty="0">
              <a:ln>
                <a:noFill/>
              </a:ln>
              <a:solidFill>
                <a:schemeClr val="tx1"/>
              </a:solidFill>
              <a:effectLst/>
              <a:latin typeface="Open Sans" pitchFamily="2" charset="0"/>
              <a:ea typeface="Open Sans" pitchFamily="2" charset="0"/>
              <a:cs typeface="Open Sans" pitchFamily="2" charset="0"/>
            </a:endParaRPr>
          </a:p>
        </p:txBody>
      </p:sp>
      <p:sp>
        <p:nvSpPr>
          <p:cNvPr id="1048671" name="Rectangle 4"/>
          <p:cNvSpPr/>
          <p:nvPr/>
        </p:nvSpPr>
        <p:spPr>
          <a:xfrm>
            <a:off x="1143000" y="7512784"/>
            <a:ext cx="4953000" cy="400110"/>
          </a:xfrm>
          <a:prstGeom prst="rect">
            <a:avLst/>
          </a:prstGeom>
        </p:spPr>
        <p:txBody>
          <a:bodyPr wrap="square">
            <a:spAutoFit/>
          </a:bodyPr>
          <a:lstStyle/>
          <a:p>
            <a:pPr algn="ctr"/>
            <a:endParaRPr lang="en-US" sz="2000" b="1" i="1" dirty="0">
              <a:solidFill>
                <a:srgbClr val="C00000"/>
              </a:solidFill>
            </a:endParaRPr>
          </a:p>
        </p:txBody>
      </p:sp>
      <p:sp>
        <p:nvSpPr>
          <p:cNvPr id="6" name="TextBox 5"/>
          <p:cNvSpPr txBox="1"/>
          <p:nvPr/>
        </p:nvSpPr>
        <p:spPr>
          <a:xfrm>
            <a:off x="228600" y="776536"/>
            <a:ext cx="6129358" cy="4555093"/>
          </a:xfrm>
          <a:prstGeom prst="rect">
            <a:avLst/>
          </a:prstGeom>
          <a:noFill/>
        </p:spPr>
        <p:txBody>
          <a:bodyPr wrap="square" rtlCol="0">
            <a:spAutoFit/>
          </a:bodyPr>
          <a:lstStyle/>
          <a:p>
            <a:pPr algn="ctr"/>
            <a:r>
              <a:rPr lang="en-IN" sz="2000" b="1" dirty="0">
                <a:latin typeface="Open Sans" pitchFamily="34" charset="0"/>
                <a:ea typeface="Open Sans" pitchFamily="34" charset="0"/>
                <a:cs typeface="Open Sans" pitchFamily="34" charset="0"/>
              </a:rPr>
              <a:t> Appreciation of </a:t>
            </a:r>
            <a:r>
              <a:rPr lang="en-IN" sz="2000" b="1" dirty="0" smtClean="0">
                <a:latin typeface="Open Sans" pitchFamily="34" charset="0"/>
                <a:ea typeface="Open Sans" pitchFamily="34" charset="0"/>
                <a:cs typeface="Open Sans" pitchFamily="34" charset="0"/>
              </a:rPr>
              <a:t>Little </a:t>
            </a:r>
            <a:r>
              <a:rPr lang="en-IN" sz="2000" b="1" dirty="0">
                <a:latin typeface="Open Sans" pitchFamily="34" charset="0"/>
                <a:ea typeface="Open Sans" pitchFamily="34" charset="0"/>
                <a:cs typeface="Open Sans" pitchFamily="34" charset="0"/>
              </a:rPr>
              <a:t>T</a:t>
            </a:r>
            <a:r>
              <a:rPr lang="en-IN" sz="2000" b="1" dirty="0" smtClean="0">
                <a:latin typeface="Open Sans" pitchFamily="34" charset="0"/>
                <a:ea typeface="Open Sans" pitchFamily="34" charset="0"/>
                <a:cs typeface="Open Sans" pitchFamily="34" charset="0"/>
              </a:rPr>
              <a:t>hings</a:t>
            </a:r>
          </a:p>
          <a:p>
            <a:pPr algn="ctr"/>
            <a:endParaRPr lang="en-IN" b="1" dirty="0">
              <a:latin typeface="Open Sans" pitchFamily="34" charset="0"/>
              <a:ea typeface="Open Sans" pitchFamily="34" charset="0"/>
              <a:cs typeface="Open Sans" pitchFamily="34" charset="0"/>
            </a:endParaRPr>
          </a:p>
          <a:p>
            <a:pPr algn="just"/>
            <a:r>
              <a:rPr lang="en-IN" dirty="0" smtClean="0">
                <a:latin typeface="Open Sans" pitchFamily="34" charset="0"/>
                <a:ea typeface="Open Sans" pitchFamily="34" charset="0"/>
                <a:cs typeface="Open Sans" pitchFamily="34" charset="0"/>
              </a:rPr>
              <a:t>As </a:t>
            </a:r>
            <a:r>
              <a:rPr lang="en-IN" dirty="0">
                <a:latin typeface="Open Sans" pitchFamily="34" charset="0"/>
                <a:ea typeface="Open Sans" pitchFamily="34" charset="0"/>
                <a:cs typeface="Open Sans" pitchFamily="34" charset="0"/>
              </a:rPr>
              <a:t>I walked along the beach, feeling the warm sand beneath my feet and the gentle breeze on my skin, I realized that life's beauty lies in its simplicity. After facing a challenging year, I learned to appreciate the little things a sunrise, a supportive friend, or a good cup of coffee. These moments remind me to stay present and </a:t>
            </a:r>
            <a:r>
              <a:rPr lang="en-IN" dirty="0" smtClean="0">
                <a:latin typeface="Open Sans" pitchFamily="34" charset="0"/>
                <a:ea typeface="Open Sans" pitchFamily="34" charset="0"/>
                <a:cs typeface="Open Sans" pitchFamily="34" charset="0"/>
              </a:rPr>
              <a:t>grateful. </a:t>
            </a:r>
            <a:r>
              <a:rPr lang="en-IN" dirty="0">
                <a:latin typeface="Open Sans" pitchFamily="34" charset="0"/>
                <a:ea typeface="Open Sans" pitchFamily="34" charset="0"/>
                <a:cs typeface="Open Sans" pitchFamily="34" charset="0"/>
              </a:rPr>
              <a:t>Life may not always be easy, but with resilience and positivity, we can turn every obstacle into an opportunity. Embrace each day with hope and kindness, and know that every sunrise brings a chance to start </a:t>
            </a:r>
            <a:r>
              <a:rPr lang="en-IN" dirty="0" smtClean="0">
                <a:latin typeface="Open Sans" pitchFamily="34" charset="0"/>
                <a:ea typeface="Open Sans" pitchFamily="34" charset="0"/>
                <a:cs typeface="Open Sans" pitchFamily="34" charset="0"/>
              </a:rPr>
              <a:t>anew.</a:t>
            </a:r>
            <a:r>
              <a:rPr lang="en-IN" b="1" dirty="0" smtClean="0">
                <a:latin typeface="Open Sans" pitchFamily="34" charset="0"/>
                <a:ea typeface="Open Sans" pitchFamily="34" charset="0"/>
                <a:cs typeface="Open Sans" pitchFamily="34" charset="0"/>
              </a:rPr>
              <a:t>   </a:t>
            </a:r>
          </a:p>
          <a:p>
            <a:pPr algn="just"/>
            <a:r>
              <a:rPr lang="en-IN" b="1" dirty="0" smtClean="0">
                <a:latin typeface="Open Sans" pitchFamily="34" charset="0"/>
                <a:ea typeface="Open Sans" pitchFamily="34" charset="0"/>
                <a:cs typeface="Open Sans" pitchFamily="34" charset="0"/>
              </a:rPr>
              <a:t>                                                                                                  </a:t>
            </a:r>
          </a:p>
          <a:p>
            <a:pPr algn="r"/>
            <a:r>
              <a:rPr lang="en-IN" b="1" i="1" dirty="0" smtClean="0">
                <a:latin typeface="Open Sans" pitchFamily="34" charset="0"/>
                <a:ea typeface="Open Sans" pitchFamily="34" charset="0"/>
                <a:cs typeface="Open Sans" pitchFamily="34" charset="0"/>
              </a:rPr>
              <a:t>-</a:t>
            </a:r>
            <a:r>
              <a:rPr lang="en-IN" b="1" i="1" dirty="0" err="1" smtClean="0">
                <a:latin typeface="Open Sans" pitchFamily="34" charset="0"/>
                <a:ea typeface="Open Sans" pitchFamily="34" charset="0"/>
                <a:cs typeface="Open Sans" pitchFamily="34" charset="0"/>
              </a:rPr>
              <a:t>Lemrimong</a:t>
            </a:r>
            <a:r>
              <a:rPr lang="en-IN" b="1" i="1" dirty="0" smtClean="0">
                <a:latin typeface="Open Sans" pitchFamily="34" charset="0"/>
                <a:ea typeface="Open Sans" pitchFamily="34" charset="0"/>
                <a:cs typeface="Open Sans" pitchFamily="34" charset="0"/>
              </a:rPr>
              <a:t>	 </a:t>
            </a:r>
          </a:p>
          <a:p>
            <a:pPr algn="r"/>
            <a:r>
              <a:rPr lang="en-IN" b="1" i="1" dirty="0" smtClean="0">
                <a:latin typeface="Open Sans" pitchFamily="34" charset="0"/>
                <a:ea typeface="Open Sans" pitchFamily="34" charset="0"/>
                <a:cs typeface="Open Sans" pitchFamily="34" charset="0"/>
              </a:rPr>
              <a:t>Class- 11 Arts A	</a:t>
            </a:r>
            <a:endParaRPr lang="en-IN" b="1"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Slide Number Placeholder 4"/>
          <p:cNvSpPr>
            <a:spLocks noGrp="1"/>
          </p:cNvSpPr>
          <p:nvPr>
            <p:ph type="sldNum" sz="quarter" idx="12"/>
          </p:nvPr>
        </p:nvSpPr>
        <p:spPr/>
        <p:txBody>
          <a:bodyPr/>
          <a:lstStyle/>
          <a:p>
            <a:fld id="{DBE83FE4-C62E-44F4-8CD2-7B94D23D84F6}" type="slidenum">
              <a:rPr lang="en-US" smtClean="0"/>
              <a:pPr/>
              <a:t>37</a:t>
            </a:fld>
            <a:endParaRPr lang="en-US"/>
          </a:p>
        </p:txBody>
      </p:sp>
      <p:sp>
        <p:nvSpPr>
          <p:cNvPr id="1048680"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CAMPUS DIARY</a:t>
            </a:r>
            <a:endParaRPr lang="en-US" sz="2400" dirty="0">
              <a:solidFill>
                <a:schemeClr val="bg1"/>
              </a:solidFill>
              <a:latin typeface="Arial" panose="020B0604020202020204" pitchFamily="34" charset="0"/>
              <a:cs typeface="Arial" panose="020B0604020202020204" pitchFamily="34" charset="0"/>
            </a:endParaRPr>
          </a:p>
        </p:txBody>
      </p:sp>
      <p:sp>
        <p:nvSpPr>
          <p:cNvPr id="1048681" name="Text Box 6"/>
          <p:cNvSpPr txBox="1"/>
          <p:nvPr/>
        </p:nvSpPr>
        <p:spPr>
          <a:xfrm>
            <a:off x="304800" y="457200"/>
            <a:ext cx="6084570" cy="276999"/>
          </a:xfrm>
          <a:prstGeom prst="rect">
            <a:avLst/>
          </a:prstGeom>
          <a:noFill/>
        </p:spPr>
        <p:txBody>
          <a:bodyPr wrap="square" rtlCol="0">
            <a:spAutoFit/>
          </a:bodyPr>
          <a:lstStyle/>
          <a:p>
            <a:endParaRPr lang="en-US" sz="1200" dirty="0">
              <a:latin typeface="Open Sans" pitchFamily="34" charset="0"/>
              <a:cs typeface="Open Sans" pitchFamily="34" charset="0"/>
            </a:endParaRPr>
          </a:p>
        </p:txBody>
      </p:sp>
      <p:sp>
        <p:nvSpPr>
          <p:cNvPr id="1048682" name="Text Box 7"/>
          <p:cNvSpPr txBox="1"/>
          <p:nvPr/>
        </p:nvSpPr>
        <p:spPr>
          <a:xfrm>
            <a:off x="152400" y="8839200"/>
            <a:ext cx="3124200" cy="276999"/>
          </a:xfrm>
          <a:prstGeom prst="rect">
            <a:avLst/>
          </a:prstGeom>
          <a:noFill/>
        </p:spPr>
        <p:txBody>
          <a:bodyPr wrap="square" rtlCol="0" anchor="t">
            <a:spAutoFit/>
          </a:bodyPr>
          <a:lstStyle/>
          <a:p>
            <a:pPr algn="l"/>
            <a:r>
              <a:rPr lang="en-US" sz="1200" b="1" dirty="0">
                <a:latin typeface="Open Sans" pitchFamily="34" charset="0"/>
                <a:cs typeface="Open Sans" pitchFamily="34" charset="0"/>
              </a:rPr>
              <a:t>	</a:t>
            </a:r>
            <a:endParaRPr lang="en-US" sz="1200" dirty="0">
              <a:latin typeface="Open Sans" pitchFamily="34" charset="0"/>
              <a:cs typeface="Open Sans" pitchFamily="34" charset="0"/>
            </a:endParaRPr>
          </a:p>
        </p:txBody>
      </p:sp>
      <p:sp>
        <p:nvSpPr>
          <p:cNvPr id="1048683" name="Rectangle 8"/>
          <p:cNvSpPr/>
          <p:nvPr/>
        </p:nvSpPr>
        <p:spPr>
          <a:xfrm>
            <a:off x="64770" y="379898"/>
            <a:ext cx="6676598" cy="9017853"/>
          </a:xfrm>
          <a:prstGeom prst="rect">
            <a:avLst/>
          </a:prstGeom>
        </p:spPr>
        <p:txBody>
          <a:bodyPr wrap="square">
            <a:spAutoFit/>
          </a:bodyPr>
          <a:lstStyle/>
          <a:p>
            <a:pPr algn="ctr"/>
            <a:r>
              <a:rPr lang="en-US" sz="2000" b="1" dirty="0">
                <a:latin typeface="Open Sans" pitchFamily="34" charset="0"/>
                <a:ea typeface="Open Sans" pitchFamily="34" charset="0"/>
                <a:cs typeface="Open Sans" pitchFamily="34" charset="0"/>
              </a:rPr>
              <a:t>Highlight of the </a:t>
            </a:r>
            <a:r>
              <a:rPr lang="en-US" sz="2000" b="1" dirty="0" smtClean="0">
                <a:latin typeface="Open Sans" pitchFamily="34" charset="0"/>
                <a:ea typeface="Open Sans" pitchFamily="34" charset="0"/>
                <a:cs typeface="Open Sans" pitchFamily="34" charset="0"/>
              </a:rPr>
              <a:t>Month (Higher Secondary Section)</a:t>
            </a:r>
            <a:endParaRPr lang="en-IN" sz="2000" b="1" dirty="0" smtClean="0">
              <a:latin typeface="Open Sans" pitchFamily="34" charset="0"/>
              <a:ea typeface="Open Sans" pitchFamily="34" charset="0"/>
              <a:cs typeface="Open Sans" pitchFamily="34" charset="0"/>
            </a:endParaRPr>
          </a:p>
          <a:p>
            <a:pPr algn="ctr"/>
            <a:r>
              <a:rPr lang="en-IN" b="1" dirty="0" smtClean="0">
                <a:solidFill>
                  <a:prstClr val="black"/>
                </a:solidFill>
                <a:latin typeface="Open Sans" pitchFamily="34" charset="0"/>
                <a:ea typeface="Open Sans" pitchFamily="34" charset="0"/>
                <a:cs typeface="Open Sans" pitchFamily="34" charset="0"/>
              </a:rPr>
              <a:t>November &amp; December</a:t>
            </a:r>
            <a:endParaRPr lang="en-IN" dirty="0" smtClean="0">
              <a:solidFill>
                <a:prstClr val="black"/>
              </a:solidFill>
              <a:latin typeface="Open Sans" pitchFamily="34" charset="0"/>
              <a:ea typeface="Open Sans" pitchFamily="34" charset="0"/>
              <a:cs typeface="Open Sans" pitchFamily="34" charset="0"/>
            </a:endParaRPr>
          </a:p>
          <a:p>
            <a:r>
              <a:rPr lang="en-IN" sz="1400" dirty="0">
                <a:solidFill>
                  <a:prstClr val="black"/>
                </a:solidFill>
                <a:latin typeface="Open Sans" pitchFamily="34" charset="0"/>
                <a:ea typeface="Open Sans" pitchFamily="34" charset="0"/>
                <a:cs typeface="Open Sans" pitchFamily="34" charset="0"/>
              </a:rPr>
              <a:t>1</a:t>
            </a:r>
            <a:r>
              <a:rPr lang="en-IN" sz="1400" baseline="30000" dirty="0">
                <a:solidFill>
                  <a:prstClr val="black"/>
                </a:solidFill>
                <a:latin typeface="Open Sans" pitchFamily="34" charset="0"/>
                <a:ea typeface="Open Sans" pitchFamily="34" charset="0"/>
                <a:cs typeface="Open Sans" pitchFamily="34" charset="0"/>
              </a:rPr>
              <a:t>st</a:t>
            </a:r>
            <a:r>
              <a:rPr lang="en-IN" sz="1400" dirty="0">
                <a:solidFill>
                  <a:prstClr val="black"/>
                </a:solidFill>
                <a:latin typeface="Open Sans" pitchFamily="34" charset="0"/>
                <a:ea typeface="Open Sans" pitchFamily="34" charset="0"/>
                <a:cs typeface="Open Sans" pitchFamily="34" charset="0"/>
              </a:rPr>
              <a:t> November	: Assembly (I/C Dept. of Arts)</a:t>
            </a:r>
          </a:p>
          <a:p>
            <a:r>
              <a:rPr lang="en-IN" sz="1400" dirty="0">
                <a:solidFill>
                  <a:prstClr val="black"/>
                </a:solidFill>
                <a:latin typeface="Open Sans" pitchFamily="34" charset="0"/>
                <a:ea typeface="Open Sans" pitchFamily="34" charset="0"/>
                <a:cs typeface="Open Sans" pitchFamily="34" charset="0"/>
              </a:rPr>
              <a:t>2nd November	: Declaration of Mid Term Examination Result </a:t>
            </a:r>
          </a:p>
          <a:p>
            <a:r>
              <a:rPr lang="en-IN" sz="1400" dirty="0">
                <a:solidFill>
                  <a:prstClr val="black"/>
                </a:solidFill>
                <a:latin typeface="Open Sans" pitchFamily="34" charset="0"/>
                <a:ea typeface="Open Sans" pitchFamily="34" charset="0"/>
                <a:cs typeface="Open Sans" pitchFamily="34" charset="0"/>
              </a:rPr>
              <a:t>		  (Parents Teacher Meeting) &amp; Pre Board 			  	  Examination Result</a:t>
            </a:r>
          </a:p>
          <a:p>
            <a:r>
              <a:rPr lang="en-IN" sz="1400" dirty="0">
                <a:solidFill>
                  <a:prstClr val="black"/>
                </a:solidFill>
                <a:latin typeface="Open Sans" pitchFamily="34" charset="0"/>
                <a:ea typeface="Open Sans" pitchFamily="34" charset="0"/>
                <a:cs typeface="Open Sans" pitchFamily="34" charset="0"/>
              </a:rPr>
              <a:t>4</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-29</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Special Class</a:t>
            </a:r>
          </a:p>
          <a:p>
            <a:r>
              <a:rPr lang="en-IN" sz="1400" dirty="0">
                <a:solidFill>
                  <a:prstClr val="black"/>
                </a:solidFill>
                <a:latin typeface="Open Sans" pitchFamily="34" charset="0"/>
                <a:ea typeface="Open Sans" pitchFamily="34" charset="0"/>
                <a:cs typeface="Open Sans" pitchFamily="34" charset="0"/>
              </a:rPr>
              <a:t>7</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Administration Meeting</a:t>
            </a:r>
          </a:p>
          <a:p>
            <a:r>
              <a:rPr lang="en-IN" sz="1400" dirty="0">
                <a:solidFill>
                  <a:prstClr val="black"/>
                </a:solidFill>
                <a:latin typeface="Open Sans" pitchFamily="34" charset="0"/>
                <a:ea typeface="Open Sans" pitchFamily="34" charset="0"/>
                <a:cs typeface="Open Sans" pitchFamily="34" charset="0"/>
              </a:rPr>
              <a:t>9</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Cultural Day</a:t>
            </a:r>
          </a:p>
          <a:p>
            <a:r>
              <a:rPr lang="en-IN" sz="1400" dirty="0">
                <a:solidFill>
                  <a:prstClr val="black"/>
                </a:solidFill>
                <a:latin typeface="Open Sans" pitchFamily="34" charset="0"/>
                <a:ea typeface="Open Sans" pitchFamily="34" charset="0"/>
                <a:cs typeface="Open Sans" pitchFamily="34" charset="0"/>
              </a:rPr>
              <a:t>11</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Observation of National Education Day (I/C 			  Department of Arts)/ Monthly News Letter</a:t>
            </a:r>
          </a:p>
          <a:p>
            <a:r>
              <a:rPr lang="en-IN" sz="1400" dirty="0">
                <a:solidFill>
                  <a:prstClr val="black"/>
                </a:solidFill>
                <a:latin typeface="Open Sans" pitchFamily="34" charset="0"/>
                <a:ea typeface="Open Sans" pitchFamily="34" charset="0"/>
                <a:cs typeface="Open Sans" pitchFamily="34" charset="0"/>
              </a:rPr>
              <a:t>14</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Class Picnic (11 Arts/ 12 Arts/ Dept. Of 				  Commerce/ Dept. Of Science)</a:t>
            </a:r>
          </a:p>
          <a:p>
            <a:r>
              <a:rPr lang="en-IN" sz="1400" dirty="0">
                <a:solidFill>
                  <a:prstClr val="black"/>
                </a:solidFill>
                <a:latin typeface="Open Sans" pitchFamily="34" charset="0"/>
                <a:ea typeface="Open Sans" pitchFamily="34" charset="0"/>
                <a:cs typeface="Open Sans" pitchFamily="34" charset="0"/>
              </a:rPr>
              <a:t>18</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Departmental Meeting</a:t>
            </a:r>
          </a:p>
          <a:p>
            <a:r>
              <a:rPr lang="en-IN" sz="1400" dirty="0">
                <a:solidFill>
                  <a:prstClr val="black"/>
                </a:solidFill>
                <a:latin typeface="Open Sans" pitchFamily="34" charset="0"/>
                <a:ea typeface="Open Sans" pitchFamily="34" charset="0"/>
                <a:cs typeface="Open Sans" pitchFamily="34" charset="0"/>
              </a:rPr>
              <a:t>20</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-22</a:t>
            </a:r>
            <a:r>
              <a:rPr lang="en-IN" sz="1400" baseline="30000" dirty="0">
                <a:solidFill>
                  <a:prstClr val="black"/>
                </a:solidFill>
                <a:latin typeface="Open Sans" pitchFamily="34" charset="0"/>
                <a:ea typeface="Open Sans" pitchFamily="34" charset="0"/>
                <a:cs typeface="Open Sans" pitchFamily="34" charset="0"/>
              </a:rPr>
              <a:t>nd</a:t>
            </a:r>
            <a:r>
              <a:rPr lang="en-IN" sz="1400" dirty="0">
                <a:solidFill>
                  <a:prstClr val="black"/>
                </a:solidFill>
                <a:latin typeface="Open Sans" pitchFamily="34" charset="0"/>
                <a:ea typeface="Open Sans" pitchFamily="34" charset="0"/>
                <a:cs typeface="Open Sans" pitchFamily="34" charset="0"/>
              </a:rPr>
              <a:t> November	: Sports Week (Tentative)</a:t>
            </a:r>
          </a:p>
          <a:p>
            <a:r>
              <a:rPr lang="en-IN" sz="1400" dirty="0">
                <a:solidFill>
                  <a:prstClr val="black"/>
                </a:solidFill>
                <a:latin typeface="Open Sans" pitchFamily="34" charset="0"/>
                <a:ea typeface="Open Sans" pitchFamily="34" charset="0"/>
                <a:cs typeface="Open Sans" pitchFamily="34" charset="0"/>
              </a:rPr>
              <a:t>27</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a:t>
            </a:r>
            <a:r>
              <a:rPr lang="en-IN" sz="1400" dirty="0" err="1">
                <a:solidFill>
                  <a:prstClr val="black"/>
                </a:solidFill>
                <a:latin typeface="Open Sans" pitchFamily="34" charset="0"/>
                <a:ea typeface="Open Sans" pitchFamily="34" charset="0"/>
                <a:cs typeface="Open Sans" pitchFamily="34" charset="0"/>
              </a:rPr>
              <a:t>HoD’s</a:t>
            </a:r>
            <a:r>
              <a:rPr lang="en-IN" sz="1400" dirty="0">
                <a:solidFill>
                  <a:prstClr val="black"/>
                </a:solidFill>
                <a:latin typeface="Open Sans" pitchFamily="34" charset="0"/>
                <a:ea typeface="Open Sans" pitchFamily="34" charset="0"/>
                <a:cs typeface="Open Sans" pitchFamily="34" charset="0"/>
              </a:rPr>
              <a:t> Meeting/ Observation of Constitution Day 			  (Department of Arts)</a:t>
            </a:r>
          </a:p>
          <a:p>
            <a:r>
              <a:rPr lang="en-IN" sz="1400" dirty="0">
                <a:solidFill>
                  <a:prstClr val="black"/>
                </a:solidFill>
                <a:latin typeface="Open Sans" pitchFamily="34" charset="0"/>
                <a:ea typeface="Open Sans" pitchFamily="34" charset="0"/>
                <a:cs typeface="Open Sans" pitchFamily="34" charset="0"/>
              </a:rPr>
              <a:t>30</a:t>
            </a:r>
            <a:r>
              <a:rPr lang="en-IN" sz="1400" baseline="30000" dirty="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November	: Farewell to Class </a:t>
            </a:r>
            <a:r>
              <a:rPr lang="en-IN" sz="1400" dirty="0" smtClean="0">
                <a:solidFill>
                  <a:prstClr val="black"/>
                </a:solidFill>
                <a:latin typeface="Open Sans" pitchFamily="34" charset="0"/>
                <a:ea typeface="Open Sans" pitchFamily="34" charset="0"/>
                <a:cs typeface="Open Sans" pitchFamily="34" charset="0"/>
              </a:rPr>
              <a:t>12</a:t>
            </a:r>
          </a:p>
          <a:p>
            <a:r>
              <a:rPr lang="en-IN" sz="1400" dirty="0" smtClean="0">
                <a:solidFill>
                  <a:prstClr val="black"/>
                </a:solidFill>
                <a:latin typeface="Open Sans" pitchFamily="34" charset="0"/>
                <a:ea typeface="Open Sans" pitchFamily="34" charset="0"/>
                <a:cs typeface="Open Sans" pitchFamily="34" charset="0"/>
              </a:rPr>
              <a:t>2</a:t>
            </a:r>
            <a:r>
              <a:rPr lang="en-IN" sz="1400" baseline="30000" dirty="0" smtClean="0">
                <a:solidFill>
                  <a:prstClr val="black"/>
                </a:solidFill>
                <a:latin typeface="Open Sans" pitchFamily="34" charset="0"/>
                <a:ea typeface="Open Sans" pitchFamily="34" charset="0"/>
                <a:cs typeface="Open Sans" pitchFamily="34" charset="0"/>
              </a:rPr>
              <a:t>nd</a:t>
            </a:r>
            <a:r>
              <a:rPr lang="en-IN" sz="1400" dirty="0" smtClean="0">
                <a:solidFill>
                  <a:prstClr val="black"/>
                </a:solidFill>
                <a:latin typeface="Open Sans" pitchFamily="34" charset="0"/>
                <a:ea typeface="Open Sans" pitchFamily="34" charset="0"/>
                <a:cs typeface="Open Sans" pitchFamily="34" charset="0"/>
              </a:rPr>
              <a:t> -4</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Dec	: Special Class/ Conduct of HSSLC Practical Exam 			  2025 (Physic, </a:t>
            </a:r>
            <a:r>
              <a:rPr lang="en-IN" sz="1400" dirty="0" err="1" smtClean="0">
                <a:solidFill>
                  <a:prstClr val="black"/>
                </a:solidFill>
                <a:latin typeface="Open Sans" pitchFamily="34" charset="0"/>
                <a:ea typeface="Open Sans" pitchFamily="34" charset="0"/>
                <a:cs typeface="Open Sans" pitchFamily="34" charset="0"/>
              </a:rPr>
              <a:t>Chemestry</a:t>
            </a:r>
            <a:r>
              <a:rPr lang="en-IN" sz="1400" dirty="0" smtClean="0">
                <a:solidFill>
                  <a:prstClr val="black"/>
                </a:solidFill>
                <a:latin typeface="Open Sans" pitchFamily="34" charset="0"/>
                <a:ea typeface="Open Sans" pitchFamily="34" charset="0"/>
                <a:cs typeface="Open Sans" pitchFamily="34" charset="0"/>
              </a:rPr>
              <a:t> &amp; Biology)</a:t>
            </a:r>
          </a:p>
          <a:p>
            <a:r>
              <a:rPr lang="en-IN" sz="1400" dirty="0" smtClean="0">
                <a:solidFill>
                  <a:prstClr val="black"/>
                </a:solidFill>
                <a:latin typeface="Open Sans" pitchFamily="34" charset="0"/>
                <a:ea typeface="Open Sans" pitchFamily="34" charset="0"/>
                <a:cs typeface="Open Sans" pitchFamily="34" charset="0"/>
              </a:rPr>
              <a:t>4</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a:solidFill>
                  <a:prstClr val="black"/>
                </a:solidFill>
                <a:latin typeface="Open Sans" pitchFamily="34" charset="0"/>
                <a:ea typeface="Open Sans" pitchFamily="34" charset="0"/>
                <a:cs typeface="Open Sans" pitchFamily="34" charset="0"/>
              </a:rPr>
              <a:t> Dec	</a:t>
            </a:r>
            <a:r>
              <a:rPr lang="en-IN" sz="1400" dirty="0" smtClean="0">
                <a:solidFill>
                  <a:prstClr val="black"/>
                </a:solidFill>
                <a:latin typeface="Open Sans" pitchFamily="34" charset="0"/>
                <a:ea typeface="Open Sans" pitchFamily="34" charset="0"/>
                <a:cs typeface="Open Sans" pitchFamily="34" charset="0"/>
              </a:rPr>
              <a:t>	: </a:t>
            </a:r>
            <a:r>
              <a:rPr lang="en-IN" sz="1400" dirty="0">
                <a:solidFill>
                  <a:prstClr val="black"/>
                </a:solidFill>
                <a:latin typeface="Open Sans" pitchFamily="34" charset="0"/>
                <a:ea typeface="Open Sans" pitchFamily="34" charset="0"/>
                <a:cs typeface="Open Sans" pitchFamily="34" charset="0"/>
              </a:rPr>
              <a:t>Conduct of HSSLC Practical Exam </a:t>
            </a:r>
            <a:r>
              <a:rPr lang="en-IN" sz="1400" dirty="0" smtClean="0">
                <a:solidFill>
                  <a:prstClr val="black"/>
                </a:solidFill>
                <a:latin typeface="Open Sans" pitchFamily="34" charset="0"/>
                <a:ea typeface="Open Sans" pitchFamily="34" charset="0"/>
                <a:cs typeface="Open Sans" pitchFamily="34" charset="0"/>
              </a:rPr>
              <a:t>2025 				  (Accountancy &amp; </a:t>
            </a:r>
            <a:r>
              <a:rPr lang="en-IN" sz="1400" dirty="0" err="1" smtClean="0">
                <a:solidFill>
                  <a:prstClr val="black"/>
                </a:solidFill>
                <a:latin typeface="Open Sans" pitchFamily="34" charset="0"/>
                <a:ea typeface="Open Sans" pitchFamily="34" charset="0"/>
                <a:cs typeface="Open Sans" pitchFamily="34" charset="0"/>
              </a:rPr>
              <a:t>Enterpreneurship</a:t>
            </a:r>
            <a:r>
              <a:rPr lang="en-IN" sz="1400" dirty="0" smtClean="0">
                <a:solidFill>
                  <a:prstClr val="black"/>
                </a:solidFill>
                <a:latin typeface="Open Sans" pitchFamily="34" charset="0"/>
                <a:ea typeface="Open Sans" pitchFamily="34" charset="0"/>
                <a:cs typeface="Open Sans" pitchFamily="34" charset="0"/>
              </a:rPr>
              <a:t>)</a:t>
            </a:r>
          </a:p>
          <a:p>
            <a:r>
              <a:rPr lang="en-IN" sz="1400" dirty="0" smtClean="0">
                <a:solidFill>
                  <a:prstClr val="black"/>
                </a:solidFill>
                <a:latin typeface="Open Sans" pitchFamily="34" charset="0"/>
                <a:ea typeface="Open Sans" pitchFamily="34" charset="0"/>
                <a:cs typeface="Open Sans" pitchFamily="34" charset="0"/>
              </a:rPr>
              <a:t>5</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-12</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 </a:t>
            </a:r>
            <a:r>
              <a:rPr lang="en-IN" sz="1400" dirty="0" smtClean="0">
                <a:solidFill>
                  <a:prstClr val="black"/>
                </a:solidFill>
                <a:latin typeface="Open Sans" pitchFamily="34" charset="0"/>
                <a:ea typeface="Open Sans" pitchFamily="34" charset="0"/>
                <a:cs typeface="Open Sans" pitchFamily="34" charset="0"/>
              </a:rPr>
              <a:t>Pre Board Exam for class 11 &amp; Improvement Exam 		 	  for class 12</a:t>
            </a:r>
          </a:p>
          <a:p>
            <a:r>
              <a:rPr lang="en-IN" sz="1400" dirty="0" smtClean="0">
                <a:solidFill>
                  <a:prstClr val="black"/>
                </a:solidFill>
                <a:latin typeface="Open Sans" pitchFamily="34" charset="0"/>
                <a:ea typeface="Open Sans" pitchFamily="34" charset="0"/>
                <a:cs typeface="Open Sans" pitchFamily="34" charset="0"/>
              </a:rPr>
              <a:t>7</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a:t>
            </a:r>
            <a:r>
              <a:rPr lang="en-IN" sz="1400" dirty="0" smtClean="0">
                <a:solidFill>
                  <a:prstClr val="black"/>
                </a:solidFill>
                <a:latin typeface="Open Sans" pitchFamily="34" charset="0"/>
                <a:ea typeface="Open Sans" pitchFamily="34" charset="0"/>
                <a:cs typeface="Open Sans" pitchFamily="34" charset="0"/>
              </a:rPr>
              <a:t>	: Departmental Meeting ( Students Engagement 			  Planning)</a:t>
            </a:r>
            <a:endParaRPr lang="en-IN" sz="1400" dirty="0">
              <a:solidFill>
                <a:prstClr val="black"/>
              </a:solidFill>
              <a:latin typeface="Open Sans" pitchFamily="34" charset="0"/>
              <a:ea typeface="Open Sans" pitchFamily="34" charset="0"/>
              <a:cs typeface="Open Sans" pitchFamily="34" charset="0"/>
            </a:endParaRPr>
          </a:p>
          <a:p>
            <a:r>
              <a:rPr lang="en-IN" sz="1400" dirty="0" smtClean="0">
                <a:latin typeface="Open Sans" pitchFamily="34" charset="0"/>
                <a:ea typeface="Open Sans" pitchFamily="34" charset="0"/>
                <a:cs typeface="Open Sans" pitchFamily="34" charset="0"/>
              </a:rPr>
              <a:t>10</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a:t>
            </a:r>
            <a:r>
              <a:rPr lang="en-IN" sz="1400" dirty="0" smtClean="0">
                <a:solidFill>
                  <a:prstClr val="black"/>
                </a:solidFill>
                <a:latin typeface="Open Sans" pitchFamily="34" charset="0"/>
                <a:ea typeface="Open Sans" pitchFamily="34" charset="0"/>
                <a:cs typeface="Open Sans" pitchFamily="34" charset="0"/>
              </a:rPr>
              <a:t>	: HOD’s Meeting</a:t>
            </a:r>
          </a:p>
          <a:p>
            <a:r>
              <a:rPr lang="en-IN" sz="1400" dirty="0" smtClean="0">
                <a:solidFill>
                  <a:prstClr val="black"/>
                </a:solidFill>
                <a:latin typeface="Open Sans" pitchFamily="34" charset="0"/>
                <a:ea typeface="Open Sans" pitchFamily="34" charset="0"/>
                <a:cs typeface="Open Sans" pitchFamily="34" charset="0"/>
              </a:rPr>
              <a:t>13</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a:t>
            </a:r>
            <a:r>
              <a:rPr lang="en-IN" sz="1400" dirty="0" smtClean="0">
                <a:solidFill>
                  <a:prstClr val="black"/>
                </a:solidFill>
                <a:latin typeface="Open Sans" pitchFamily="34" charset="0"/>
                <a:ea typeface="Open Sans" pitchFamily="34" charset="0"/>
                <a:cs typeface="Open Sans" pitchFamily="34" charset="0"/>
              </a:rPr>
              <a:t>	: Monthly News Letter</a:t>
            </a:r>
          </a:p>
          <a:p>
            <a:r>
              <a:rPr lang="en-IN" sz="1400" dirty="0" smtClean="0">
                <a:solidFill>
                  <a:prstClr val="black"/>
                </a:solidFill>
                <a:latin typeface="Open Sans" pitchFamily="34" charset="0"/>
                <a:ea typeface="Open Sans" pitchFamily="34" charset="0"/>
                <a:cs typeface="Open Sans" pitchFamily="34" charset="0"/>
              </a:rPr>
              <a:t>14</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a:t>
            </a:r>
            <a:r>
              <a:rPr lang="en-IN" sz="1400" dirty="0" smtClean="0">
                <a:solidFill>
                  <a:prstClr val="black"/>
                </a:solidFill>
                <a:latin typeface="Open Sans" pitchFamily="34" charset="0"/>
                <a:ea typeface="Open Sans" pitchFamily="34" charset="0"/>
                <a:cs typeface="Open Sans" pitchFamily="34" charset="0"/>
              </a:rPr>
              <a:t>	: Result Declaration of Pre-Board (Class 11) &amp; 			  Improvement (Class 12)  Exam</a:t>
            </a:r>
          </a:p>
          <a:p>
            <a:r>
              <a:rPr lang="en-IN" sz="1400" dirty="0" smtClean="0">
                <a:latin typeface="Open Sans" pitchFamily="34" charset="0"/>
                <a:ea typeface="Open Sans" pitchFamily="34" charset="0"/>
                <a:cs typeface="Open Sans" pitchFamily="34" charset="0"/>
              </a:rPr>
              <a:t>16</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-31</a:t>
            </a:r>
            <a:r>
              <a:rPr lang="en-IN" sz="1400" baseline="30000" dirty="0" smtClean="0">
                <a:latin typeface="Open Sans" pitchFamily="34" charset="0"/>
                <a:ea typeface="Open Sans" pitchFamily="34" charset="0"/>
                <a:cs typeface="Open Sans" pitchFamily="34" charset="0"/>
              </a:rPr>
              <a:t>st</a:t>
            </a:r>
            <a:r>
              <a:rPr lang="en-IN" sz="1400" dirty="0" smtClean="0">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Dec	: </a:t>
            </a:r>
            <a:r>
              <a:rPr lang="en-IN" sz="1400" dirty="0" smtClean="0">
                <a:solidFill>
                  <a:prstClr val="black"/>
                </a:solidFill>
                <a:latin typeface="Open Sans" pitchFamily="34" charset="0"/>
                <a:ea typeface="Open Sans" pitchFamily="34" charset="0"/>
                <a:cs typeface="Open Sans" pitchFamily="34" charset="0"/>
              </a:rPr>
              <a:t> Winter Vacation</a:t>
            </a:r>
            <a:endParaRPr lang="en-IN" sz="1400" dirty="0" smtClean="0">
              <a:latin typeface="Open Sans" pitchFamily="34" charset="0"/>
              <a:ea typeface="Open Sans" pitchFamily="34" charset="0"/>
              <a:cs typeface="Open Sans" pitchFamily="34" charset="0"/>
            </a:endParaRPr>
          </a:p>
          <a:p>
            <a:pPr algn="ctr"/>
            <a:r>
              <a:rPr lang="en-IN" b="1" dirty="0" smtClean="0">
                <a:solidFill>
                  <a:prstClr val="black"/>
                </a:solidFill>
                <a:latin typeface="Open Sans" pitchFamily="34" charset="0"/>
                <a:ea typeface="Open Sans" pitchFamily="34" charset="0"/>
                <a:cs typeface="Open Sans" pitchFamily="34" charset="0"/>
              </a:rPr>
              <a:t>To look </a:t>
            </a:r>
            <a:r>
              <a:rPr lang="en-IN" b="1" dirty="0" smtClean="0">
                <a:solidFill>
                  <a:prstClr val="black"/>
                </a:solidFill>
                <a:latin typeface="Open Sans" pitchFamily="34" charset="0"/>
                <a:ea typeface="Open Sans" pitchFamily="34" charset="0"/>
                <a:cs typeface="Open Sans" pitchFamily="34" charset="0"/>
              </a:rPr>
              <a:t>Ahead</a:t>
            </a:r>
          </a:p>
          <a:p>
            <a:pPr algn="ctr"/>
            <a:r>
              <a:rPr lang="en-IN" b="1" dirty="0" smtClean="0">
                <a:solidFill>
                  <a:prstClr val="black"/>
                </a:solidFill>
                <a:latin typeface="Open Sans" pitchFamily="34" charset="0"/>
                <a:ea typeface="Open Sans" pitchFamily="34" charset="0"/>
                <a:cs typeface="Open Sans" pitchFamily="34" charset="0"/>
              </a:rPr>
              <a:t>January 2025</a:t>
            </a:r>
          </a:p>
          <a:p>
            <a:r>
              <a:rPr lang="en-IN" sz="1400" dirty="0" smtClean="0">
                <a:solidFill>
                  <a:prstClr val="black"/>
                </a:solidFill>
                <a:latin typeface="Open Sans" pitchFamily="34" charset="0"/>
                <a:ea typeface="Open Sans" pitchFamily="34" charset="0"/>
                <a:cs typeface="Open Sans" pitchFamily="34" charset="0"/>
              </a:rPr>
              <a:t>1</a:t>
            </a:r>
            <a:r>
              <a:rPr lang="en-IN" sz="1400" baseline="30000" dirty="0" smtClean="0">
                <a:solidFill>
                  <a:prstClr val="black"/>
                </a:solidFill>
                <a:latin typeface="Open Sans" pitchFamily="34" charset="0"/>
                <a:ea typeface="Open Sans" pitchFamily="34" charset="0"/>
                <a:cs typeface="Open Sans" pitchFamily="34" charset="0"/>
              </a:rPr>
              <a:t>st</a:t>
            </a:r>
            <a:r>
              <a:rPr lang="en-IN" sz="1400" dirty="0" smtClean="0">
                <a:solidFill>
                  <a:prstClr val="black"/>
                </a:solidFill>
                <a:latin typeface="Open Sans" pitchFamily="34" charset="0"/>
                <a:ea typeface="Open Sans" pitchFamily="34" charset="0"/>
                <a:cs typeface="Open Sans" pitchFamily="34" charset="0"/>
              </a:rPr>
              <a:t> –</a:t>
            </a:r>
            <a:r>
              <a:rPr lang="en-IN" sz="1400" b="1" dirty="0" smtClean="0">
                <a:solidFill>
                  <a:prstClr val="black"/>
                </a:solidFill>
                <a:latin typeface="Open Sans" pitchFamily="34" charset="0"/>
                <a:ea typeface="Open Sans" pitchFamily="34" charset="0"/>
                <a:cs typeface="Open Sans" pitchFamily="34" charset="0"/>
              </a:rPr>
              <a:t> </a:t>
            </a:r>
            <a:r>
              <a:rPr lang="en-IN" sz="1400" dirty="0" smtClean="0">
                <a:solidFill>
                  <a:prstClr val="black"/>
                </a:solidFill>
                <a:latin typeface="Open Sans" pitchFamily="34" charset="0"/>
                <a:ea typeface="Open Sans" pitchFamily="34" charset="0"/>
                <a:cs typeface="Open Sans" pitchFamily="34" charset="0"/>
              </a:rPr>
              <a:t>6</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Jan		: Winter Vacation</a:t>
            </a:r>
          </a:p>
          <a:p>
            <a:r>
              <a:rPr lang="en-IN" sz="1400" dirty="0" smtClean="0">
                <a:solidFill>
                  <a:prstClr val="black"/>
                </a:solidFill>
                <a:latin typeface="Open Sans" pitchFamily="34" charset="0"/>
                <a:ea typeface="Open Sans" pitchFamily="34" charset="0"/>
                <a:cs typeface="Open Sans" pitchFamily="34" charset="0"/>
              </a:rPr>
              <a:t>7</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Jan		</a:t>
            </a:r>
            <a:r>
              <a:rPr lang="en-IN" sz="1400" dirty="0" smtClean="0">
                <a:solidFill>
                  <a:prstClr val="black"/>
                </a:solidFill>
                <a:latin typeface="Open Sans" pitchFamily="34" charset="0"/>
                <a:ea typeface="Open Sans" pitchFamily="34" charset="0"/>
                <a:cs typeface="Open Sans" pitchFamily="34" charset="0"/>
              </a:rPr>
              <a:t>:Reporting for Teachers &amp; Non Teaching Staff/ Staff 			 Meeting</a:t>
            </a:r>
          </a:p>
          <a:p>
            <a:r>
              <a:rPr lang="en-IN" sz="1400" dirty="0" smtClean="0">
                <a:solidFill>
                  <a:prstClr val="black"/>
                </a:solidFill>
                <a:latin typeface="Open Sans" pitchFamily="34" charset="0"/>
                <a:ea typeface="Open Sans" pitchFamily="34" charset="0"/>
                <a:cs typeface="Open Sans" pitchFamily="34" charset="0"/>
              </a:rPr>
              <a:t>8</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-21</a:t>
            </a:r>
            <a:r>
              <a:rPr lang="en-IN" sz="1400" baseline="30000" dirty="0" smtClean="0">
                <a:solidFill>
                  <a:prstClr val="black"/>
                </a:solidFill>
                <a:latin typeface="Open Sans" pitchFamily="34" charset="0"/>
                <a:ea typeface="Open Sans" pitchFamily="34" charset="0"/>
                <a:cs typeface="Open Sans" pitchFamily="34" charset="0"/>
              </a:rPr>
              <a:t>st</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Jan	</a:t>
            </a:r>
            <a:r>
              <a:rPr lang="en-IN" sz="1400" dirty="0" smtClean="0">
                <a:solidFill>
                  <a:prstClr val="black"/>
                </a:solidFill>
                <a:latin typeface="Open Sans" pitchFamily="34" charset="0"/>
                <a:ea typeface="Open Sans" pitchFamily="34" charset="0"/>
                <a:cs typeface="Open Sans" pitchFamily="34" charset="0"/>
              </a:rPr>
              <a:t>: Preparatory Classes</a:t>
            </a:r>
          </a:p>
          <a:p>
            <a:r>
              <a:rPr lang="en-IN" sz="1400" dirty="0" smtClean="0">
                <a:solidFill>
                  <a:prstClr val="black"/>
                </a:solidFill>
                <a:latin typeface="Open Sans" pitchFamily="34" charset="0"/>
                <a:ea typeface="Open Sans" pitchFamily="34" charset="0"/>
                <a:cs typeface="Open Sans" pitchFamily="34" charset="0"/>
              </a:rPr>
              <a:t>16</a:t>
            </a:r>
            <a:r>
              <a:rPr lang="en-IN" sz="1400" baseline="30000" dirty="0" smtClean="0">
                <a:solidFill>
                  <a:prstClr val="black"/>
                </a:solidFill>
                <a:latin typeface="Open Sans" pitchFamily="34" charset="0"/>
                <a:ea typeface="Open Sans" pitchFamily="34" charset="0"/>
                <a:cs typeface="Open Sans" pitchFamily="34" charset="0"/>
              </a:rPr>
              <a:t>th</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Jan		</a:t>
            </a:r>
            <a:r>
              <a:rPr lang="en-IN" sz="1400" dirty="0" smtClean="0">
                <a:solidFill>
                  <a:prstClr val="black"/>
                </a:solidFill>
                <a:latin typeface="Open Sans" pitchFamily="34" charset="0"/>
                <a:ea typeface="Open Sans" pitchFamily="34" charset="0"/>
                <a:cs typeface="Open Sans" pitchFamily="34" charset="0"/>
              </a:rPr>
              <a:t>: Issue of Admit card for Model Test</a:t>
            </a:r>
          </a:p>
          <a:p>
            <a:r>
              <a:rPr lang="en-IN" sz="1400" dirty="0" smtClean="0">
                <a:solidFill>
                  <a:prstClr val="black"/>
                </a:solidFill>
                <a:latin typeface="Open Sans" pitchFamily="34" charset="0"/>
                <a:ea typeface="Open Sans" pitchFamily="34" charset="0"/>
                <a:cs typeface="Open Sans" pitchFamily="34" charset="0"/>
              </a:rPr>
              <a:t>21</a:t>
            </a:r>
            <a:r>
              <a:rPr lang="en-IN" sz="1400" baseline="30000" dirty="0" smtClean="0">
                <a:solidFill>
                  <a:prstClr val="black"/>
                </a:solidFill>
                <a:latin typeface="Open Sans" pitchFamily="34" charset="0"/>
                <a:ea typeface="Open Sans" pitchFamily="34" charset="0"/>
                <a:cs typeface="Open Sans" pitchFamily="34" charset="0"/>
              </a:rPr>
              <a:t>st</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Jan		</a:t>
            </a:r>
            <a:r>
              <a:rPr lang="en-IN" sz="1400" dirty="0" smtClean="0">
                <a:solidFill>
                  <a:prstClr val="black"/>
                </a:solidFill>
                <a:latin typeface="Open Sans" pitchFamily="34" charset="0"/>
                <a:ea typeface="Open Sans" pitchFamily="34" charset="0"/>
                <a:cs typeface="Open Sans" pitchFamily="34" charset="0"/>
              </a:rPr>
              <a:t>: Assembly (I/C Teachers)</a:t>
            </a:r>
          </a:p>
          <a:p>
            <a:r>
              <a:rPr lang="en-IN" sz="1400" dirty="0" smtClean="0">
                <a:solidFill>
                  <a:prstClr val="black"/>
                </a:solidFill>
                <a:latin typeface="Open Sans" pitchFamily="34" charset="0"/>
                <a:ea typeface="Open Sans" pitchFamily="34" charset="0"/>
                <a:cs typeface="Open Sans" pitchFamily="34" charset="0"/>
              </a:rPr>
              <a:t>22</a:t>
            </a:r>
            <a:r>
              <a:rPr lang="en-IN" sz="1400" baseline="30000" dirty="0" smtClean="0">
                <a:solidFill>
                  <a:prstClr val="black"/>
                </a:solidFill>
                <a:latin typeface="Open Sans" pitchFamily="34" charset="0"/>
                <a:ea typeface="Open Sans" pitchFamily="34" charset="0"/>
                <a:cs typeface="Open Sans" pitchFamily="34" charset="0"/>
              </a:rPr>
              <a:t>nd</a:t>
            </a:r>
            <a:r>
              <a:rPr lang="en-IN" sz="1400" dirty="0" smtClean="0">
                <a:solidFill>
                  <a:prstClr val="black"/>
                </a:solidFill>
                <a:latin typeface="Open Sans" pitchFamily="34" charset="0"/>
                <a:ea typeface="Open Sans" pitchFamily="34" charset="0"/>
                <a:cs typeface="Open Sans" pitchFamily="34" charset="0"/>
              </a:rPr>
              <a:t> -31</a:t>
            </a:r>
            <a:r>
              <a:rPr lang="en-IN" sz="1400" baseline="30000" dirty="0" smtClean="0">
                <a:solidFill>
                  <a:prstClr val="black"/>
                </a:solidFill>
                <a:latin typeface="Open Sans" pitchFamily="34" charset="0"/>
                <a:ea typeface="Open Sans" pitchFamily="34" charset="0"/>
                <a:cs typeface="Open Sans" pitchFamily="34" charset="0"/>
              </a:rPr>
              <a:t>st</a:t>
            </a:r>
            <a:r>
              <a:rPr lang="en-IN" sz="1400" dirty="0" smtClean="0">
                <a:solidFill>
                  <a:prstClr val="black"/>
                </a:solidFill>
                <a:latin typeface="Open Sans" pitchFamily="34" charset="0"/>
                <a:ea typeface="Open Sans" pitchFamily="34" charset="0"/>
                <a:cs typeface="Open Sans" pitchFamily="34" charset="0"/>
              </a:rPr>
              <a:t> </a:t>
            </a:r>
            <a:r>
              <a:rPr lang="en-IN" sz="1400" dirty="0">
                <a:solidFill>
                  <a:prstClr val="black"/>
                </a:solidFill>
                <a:latin typeface="Open Sans" pitchFamily="34" charset="0"/>
                <a:ea typeface="Open Sans" pitchFamily="34" charset="0"/>
                <a:cs typeface="Open Sans" pitchFamily="34" charset="0"/>
              </a:rPr>
              <a:t>Jan	</a:t>
            </a:r>
            <a:r>
              <a:rPr lang="en-IN" sz="1400" dirty="0" smtClean="0">
                <a:solidFill>
                  <a:prstClr val="black"/>
                </a:solidFill>
                <a:latin typeface="Open Sans" pitchFamily="34" charset="0"/>
                <a:ea typeface="Open Sans" pitchFamily="34" charset="0"/>
                <a:cs typeface="Open Sans" pitchFamily="34" charset="0"/>
              </a:rPr>
              <a:t>: Model Test</a:t>
            </a:r>
            <a:endParaRPr lang="en-IN" sz="1400" dirty="0">
              <a:solidFill>
                <a:prstClr val="black"/>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7" name="Slide Number Placeholder 1"/>
          <p:cNvSpPr>
            <a:spLocks noGrp="1"/>
          </p:cNvSpPr>
          <p:nvPr>
            <p:ph type="sldNum" sz="quarter" idx="12"/>
          </p:nvPr>
        </p:nvSpPr>
        <p:spPr/>
        <p:txBody>
          <a:bodyPr/>
          <a:lstStyle/>
          <a:p>
            <a:fld id="{DBE83FE4-C62E-44F4-8CD2-7B94D23D84F6}" type="slidenum">
              <a:rPr lang="en-US" smtClean="0"/>
              <a:pPr/>
              <a:t>38</a:t>
            </a:fld>
            <a:endParaRPr lang="en-US" dirty="0"/>
          </a:p>
        </p:txBody>
      </p:sp>
      <p:sp>
        <p:nvSpPr>
          <p:cNvPr id="1048688" name="Rectangle 2"/>
          <p:cNvSpPr/>
          <p:nvPr/>
        </p:nvSpPr>
        <p:spPr>
          <a:xfrm>
            <a:off x="0" y="0"/>
            <a:ext cx="6858000" cy="381000"/>
          </a:xfrm>
          <a:prstGeom prst="rect">
            <a:avLst/>
          </a:prstGeom>
          <a:solidFill>
            <a:srgbClr val="42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en-US" b="1" dirty="0">
                <a:solidFill>
                  <a:schemeClr val="bg1"/>
                </a:solidFill>
                <a:latin typeface="Open Sans" pitchFamily="34" charset="0"/>
                <a:ea typeface="Calibri" panose="020F0502020204030204" pitchFamily="34" charset="0"/>
                <a:cs typeface="Open Sans" pitchFamily="34" charset="0"/>
                <a:sym typeface="+mn-ea"/>
              </a:rPr>
              <a:t>					CAMPUS DIARY</a:t>
            </a:r>
            <a:endParaRPr lang="en-US" sz="2400" dirty="0">
              <a:solidFill>
                <a:schemeClr val="bg1"/>
              </a:solidFill>
              <a:latin typeface="Arial" panose="020B0604020202020204" pitchFamily="34" charset="0"/>
              <a:cs typeface="Arial" panose="020B0604020202020204" pitchFamily="34" charset="0"/>
            </a:endParaRPr>
          </a:p>
        </p:txBody>
      </p:sp>
      <p:sp>
        <p:nvSpPr>
          <p:cNvPr id="1048689" name="Rectangle 5"/>
          <p:cNvSpPr/>
          <p:nvPr/>
        </p:nvSpPr>
        <p:spPr>
          <a:xfrm>
            <a:off x="0" y="2743200"/>
            <a:ext cx="6172200" cy="269240"/>
          </a:xfrm>
          <a:prstGeom prst="rect">
            <a:avLst/>
          </a:prstGeom>
        </p:spPr>
        <p:txBody>
          <a:bodyPr wrap="square">
            <a:spAutoFit/>
          </a:bodyPr>
          <a:lstStyle/>
          <a:p>
            <a:pPr algn="just"/>
            <a:r>
              <a:rPr lang="en-US" sz="1200" b="1" dirty="0">
                <a:latin typeface="Open Sans" pitchFamily="2" charset="0"/>
                <a:ea typeface="Open Sans" pitchFamily="2" charset="0"/>
                <a:cs typeface="Open Sans" pitchFamily="2" charset="0"/>
              </a:rPr>
              <a:t>						</a:t>
            </a:r>
            <a:r>
              <a:rPr lang="en-GB" dirty="0"/>
              <a:t>	</a:t>
            </a:r>
          </a:p>
        </p:txBody>
      </p:sp>
      <p:sp>
        <p:nvSpPr>
          <p:cNvPr id="1048690" name="Rectangle 6"/>
          <p:cNvSpPr/>
          <p:nvPr/>
        </p:nvSpPr>
        <p:spPr>
          <a:xfrm>
            <a:off x="0" y="8382024"/>
            <a:ext cx="5929330" cy="553998"/>
          </a:xfrm>
          <a:prstGeom prst="rect">
            <a:avLst/>
          </a:prstGeom>
        </p:spPr>
        <p:txBody>
          <a:bodyPr wrap="square">
            <a:spAutoFit/>
          </a:bodyPr>
          <a:lstStyle/>
          <a:p>
            <a:r>
              <a:rPr lang="en-US" sz="1400" b="1" dirty="0" smtClean="0">
                <a:latin typeface="Open Sans" pitchFamily="34" charset="0"/>
                <a:cs typeface="Open Sans" pitchFamily="34" charset="0"/>
              </a:rPr>
              <a:t>Compiled by:</a:t>
            </a:r>
          </a:p>
          <a:p>
            <a:pPr algn="just"/>
            <a:r>
              <a:rPr lang="en-US" sz="1500" b="1" dirty="0" smtClean="0">
                <a:latin typeface="Open Sans" pitchFamily="34" charset="0"/>
                <a:cs typeface="Open Sans" pitchFamily="34" charset="0"/>
              </a:rPr>
              <a:t> </a:t>
            </a:r>
            <a:r>
              <a:rPr lang="en-IN" sz="1600" b="1" dirty="0" err="1" smtClean="0">
                <a:latin typeface="Open Sans" pitchFamily="34" charset="0"/>
                <a:cs typeface="Open Sans" pitchFamily="34" charset="0"/>
              </a:rPr>
              <a:t>Khrotso</a:t>
            </a:r>
            <a:r>
              <a:rPr lang="en-IN" sz="1600" b="1" dirty="0" smtClean="0">
                <a:latin typeface="Open Sans" pitchFamily="34" charset="0"/>
                <a:cs typeface="Open Sans" pitchFamily="34" charset="0"/>
              </a:rPr>
              <a:t> </a:t>
            </a:r>
            <a:r>
              <a:rPr lang="en-IN" sz="1600" b="1" dirty="0" err="1" smtClean="0">
                <a:latin typeface="Open Sans" pitchFamily="34" charset="0"/>
                <a:cs typeface="Open Sans" pitchFamily="34" charset="0"/>
              </a:rPr>
              <a:t>Koza</a:t>
            </a:r>
            <a:r>
              <a:rPr lang="en-US" sz="1600" b="1" dirty="0" smtClean="0">
                <a:latin typeface="Open Sans" pitchFamily="34" charset="0"/>
                <a:cs typeface="Open Sans" pitchFamily="34" charset="0"/>
              </a:rPr>
              <a:t>, </a:t>
            </a:r>
            <a:r>
              <a:rPr lang="en-US" sz="1600" b="1" dirty="0" err="1" smtClean="0">
                <a:latin typeface="Open Sans" pitchFamily="34" charset="0"/>
                <a:cs typeface="Open Sans" pitchFamily="34" charset="0"/>
              </a:rPr>
              <a:t>Imsunungla</a:t>
            </a:r>
            <a:r>
              <a:rPr lang="en-US" sz="1600" b="1" dirty="0" smtClean="0">
                <a:latin typeface="Open Sans" pitchFamily="34" charset="0"/>
                <a:cs typeface="Open Sans" pitchFamily="34" charset="0"/>
              </a:rPr>
              <a:t> </a:t>
            </a:r>
            <a:r>
              <a:rPr lang="en-US" sz="1600" b="1" dirty="0" err="1" smtClean="0">
                <a:latin typeface="Open Sans" pitchFamily="34" charset="0"/>
                <a:cs typeface="Open Sans" pitchFamily="34" charset="0"/>
              </a:rPr>
              <a:t>Jamir</a:t>
            </a:r>
            <a:r>
              <a:rPr lang="en-US" sz="1600" b="1" dirty="0" smtClean="0">
                <a:latin typeface="Open Sans" pitchFamily="34" charset="0"/>
                <a:cs typeface="Open Sans" pitchFamily="34" charset="0"/>
              </a:rPr>
              <a:t> &amp; </a:t>
            </a:r>
            <a:r>
              <a:rPr lang="en-US" sz="1600" b="1" dirty="0" err="1" smtClean="0">
                <a:latin typeface="Open Sans" pitchFamily="34" charset="0"/>
                <a:cs typeface="Open Sans" pitchFamily="34" charset="0"/>
              </a:rPr>
              <a:t>Abenla</a:t>
            </a:r>
            <a:r>
              <a:rPr lang="en-US" sz="1600" b="1" dirty="0" smtClean="0">
                <a:latin typeface="Open Sans" pitchFamily="34" charset="0"/>
                <a:cs typeface="Open Sans" pitchFamily="34" charset="0"/>
              </a:rPr>
              <a:t> </a:t>
            </a:r>
            <a:r>
              <a:rPr lang="en-US" sz="1600" b="1" dirty="0" err="1" smtClean="0">
                <a:latin typeface="Open Sans" pitchFamily="34" charset="0"/>
                <a:cs typeface="Open Sans" pitchFamily="34" charset="0"/>
              </a:rPr>
              <a:t>Longkumer</a:t>
            </a:r>
            <a:r>
              <a:rPr lang="en-US" sz="1200" dirty="0" smtClean="0">
                <a:latin typeface="Open Sans" pitchFamily="34" charset="0"/>
                <a:cs typeface="Open Sans" pitchFamily="34" charset="0"/>
              </a:rPr>
              <a:t>	</a:t>
            </a:r>
            <a:endParaRPr lang="en-US" sz="1200" dirty="0">
              <a:latin typeface="Open Sans" pitchFamily="34" charset="0"/>
              <a:cs typeface="Open Sans" pitchFamily="34" charset="0"/>
            </a:endParaRPr>
          </a:p>
        </p:txBody>
      </p:sp>
      <p:sp>
        <p:nvSpPr>
          <p:cNvPr id="1048691" name="Rectangle 9"/>
          <p:cNvSpPr/>
          <p:nvPr/>
        </p:nvSpPr>
        <p:spPr>
          <a:xfrm>
            <a:off x="116632" y="416496"/>
            <a:ext cx="6624736" cy="7048083"/>
          </a:xfrm>
          <a:prstGeom prst="rect">
            <a:avLst/>
          </a:prstGeom>
        </p:spPr>
        <p:txBody>
          <a:bodyPr wrap="square">
            <a:spAutoFit/>
          </a:bodyPr>
          <a:lstStyle/>
          <a:p>
            <a:pPr algn="ctr"/>
            <a:r>
              <a:rPr lang="en-US" sz="2000" b="1" dirty="0" smtClean="0">
                <a:latin typeface="Open Sans" pitchFamily="34" charset="0"/>
                <a:ea typeface="Open Sans" pitchFamily="34" charset="0"/>
                <a:cs typeface="Open Sans" pitchFamily="34" charset="0"/>
              </a:rPr>
              <a:t>Highlight of the </a:t>
            </a:r>
            <a:r>
              <a:rPr lang="en-IN" sz="2000" b="1" dirty="0" smtClean="0">
                <a:latin typeface="Open Sans" pitchFamily="34" charset="0"/>
                <a:ea typeface="Open Sans" pitchFamily="34" charset="0"/>
                <a:cs typeface="Open Sans" pitchFamily="34" charset="0"/>
              </a:rPr>
              <a:t>M</a:t>
            </a:r>
            <a:r>
              <a:rPr lang="en-US" sz="2000" b="1" dirty="0" err="1" smtClean="0">
                <a:latin typeface="Open Sans" pitchFamily="34" charset="0"/>
                <a:ea typeface="Open Sans" pitchFamily="34" charset="0"/>
                <a:cs typeface="Open Sans" pitchFamily="34" charset="0"/>
              </a:rPr>
              <a:t>onth</a:t>
            </a:r>
            <a:r>
              <a:rPr lang="en-US" sz="2000" b="1" dirty="0" smtClean="0">
                <a:latin typeface="Open Sans" pitchFamily="34" charset="0"/>
                <a:ea typeface="Open Sans" pitchFamily="34" charset="0"/>
                <a:cs typeface="Open Sans" pitchFamily="34" charset="0"/>
              </a:rPr>
              <a:t>  (High School Section)</a:t>
            </a:r>
            <a:endParaRPr lang="en-IN" sz="1600" b="1" dirty="0" smtClean="0">
              <a:latin typeface="Open Sans" pitchFamily="34" charset="0"/>
              <a:ea typeface="Open Sans" pitchFamily="34" charset="0"/>
              <a:cs typeface="Open Sans" pitchFamily="34" charset="0"/>
            </a:endParaRPr>
          </a:p>
          <a:p>
            <a:pPr algn="ctr"/>
            <a:r>
              <a:rPr lang="en-IN" b="1" dirty="0" smtClean="0">
                <a:latin typeface="Open Sans" pitchFamily="34" charset="0"/>
                <a:ea typeface="Open Sans" pitchFamily="34" charset="0"/>
                <a:cs typeface="Open Sans" pitchFamily="34" charset="0"/>
              </a:rPr>
              <a:t>November &amp; December</a:t>
            </a:r>
          </a:p>
          <a:p>
            <a:pPr algn="ctr"/>
            <a:endParaRPr lang="en-IN" b="1" dirty="0">
              <a:latin typeface="Open Sans" pitchFamily="34" charset="0"/>
              <a:ea typeface="Open Sans" pitchFamily="34" charset="0"/>
              <a:cs typeface="Open Sans" pitchFamily="34" charset="0"/>
            </a:endParaRPr>
          </a:p>
          <a:p>
            <a:r>
              <a:rPr lang="en-IN" sz="1400" dirty="0">
                <a:latin typeface="Open Sans" pitchFamily="34" charset="0"/>
                <a:ea typeface="Open Sans" pitchFamily="34" charset="0"/>
                <a:cs typeface="Open Sans" pitchFamily="34" charset="0"/>
              </a:rPr>
              <a:t>1</a:t>
            </a:r>
            <a:r>
              <a:rPr lang="en-IN" sz="1400" baseline="30000" dirty="0">
                <a:latin typeface="Open Sans" pitchFamily="34" charset="0"/>
                <a:ea typeface="Open Sans" pitchFamily="34" charset="0"/>
                <a:cs typeface="Open Sans" pitchFamily="34" charset="0"/>
              </a:rPr>
              <a:t>st</a:t>
            </a:r>
            <a:r>
              <a:rPr lang="en-IN" sz="1400" dirty="0">
                <a:latin typeface="Open Sans" pitchFamily="34" charset="0"/>
                <a:ea typeface="Open Sans" pitchFamily="34" charset="0"/>
                <a:cs typeface="Open Sans" pitchFamily="34" charset="0"/>
              </a:rPr>
              <a:t> November	: Issue of Admit card for Final Exam</a:t>
            </a:r>
          </a:p>
          <a:p>
            <a:r>
              <a:rPr lang="en-IN" sz="1400" dirty="0">
                <a:latin typeface="Open Sans" pitchFamily="34" charset="0"/>
                <a:ea typeface="Open Sans" pitchFamily="34" charset="0"/>
                <a:cs typeface="Open Sans" pitchFamily="34" charset="0"/>
              </a:rPr>
              <a:t>2</a:t>
            </a:r>
            <a:r>
              <a:rPr lang="en-IN" sz="1400" baseline="30000" dirty="0">
                <a:latin typeface="Open Sans" pitchFamily="34" charset="0"/>
                <a:ea typeface="Open Sans" pitchFamily="34" charset="0"/>
                <a:cs typeface="Open Sans" pitchFamily="34" charset="0"/>
              </a:rPr>
              <a:t>nd</a:t>
            </a:r>
            <a:r>
              <a:rPr lang="en-IN" sz="1400" dirty="0">
                <a:latin typeface="Open Sans" pitchFamily="34" charset="0"/>
                <a:ea typeface="Open Sans" pitchFamily="34" charset="0"/>
                <a:cs typeface="Open Sans" pitchFamily="34" charset="0"/>
              </a:rPr>
              <a:t> November	: Submission of IPR/ Class Picnic (Cl 7 to 10)</a:t>
            </a:r>
          </a:p>
          <a:p>
            <a:r>
              <a:rPr lang="en-IN" sz="1400" dirty="0">
                <a:latin typeface="Open Sans" pitchFamily="34" charset="0"/>
                <a:ea typeface="Open Sans" pitchFamily="34" charset="0"/>
                <a:cs typeface="Open Sans" pitchFamily="34" charset="0"/>
              </a:rPr>
              <a:t>4</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-7</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November	: Exam for Minor Subjects</a:t>
            </a:r>
          </a:p>
          <a:p>
            <a:r>
              <a:rPr lang="en-IN" sz="1400" dirty="0">
                <a:latin typeface="Open Sans" pitchFamily="34" charset="0"/>
                <a:ea typeface="Open Sans" pitchFamily="34" charset="0"/>
                <a:cs typeface="Open Sans" pitchFamily="34" charset="0"/>
              </a:rPr>
              <a:t>12</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November	: Pre- Christmas (Foundational)</a:t>
            </a:r>
          </a:p>
          <a:p>
            <a:r>
              <a:rPr lang="en-IN" sz="1400" dirty="0">
                <a:latin typeface="Open Sans" pitchFamily="34" charset="0"/>
                <a:ea typeface="Open Sans" pitchFamily="34" charset="0"/>
                <a:cs typeface="Open Sans" pitchFamily="34" charset="0"/>
              </a:rPr>
              <a:t>14</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November	: Children’s Day cum Cultural Day</a:t>
            </a:r>
          </a:p>
          <a:p>
            <a:r>
              <a:rPr lang="en-IN" sz="1400" dirty="0">
                <a:latin typeface="Open Sans" pitchFamily="34" charset="0"/>
                <a:ea typeface="Open Sans" pitchFamily="34" charset="0"/>
                <a:cs typeface="Open Sans" pitchFamily="34" charset="0"/>
              </a:rPr>
              <a:t>18</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-27</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	: Final Exam (Cl 3to 7)</a:t>
            </a:r>
          </a:p>
          <a:p>
            <a:r>
              <a:rPr lang="en-IN" sz="1400" dirty="0">
                <a:latin typeface="Open Sans" pitchFamily="34" charset="0"/>
                <a:ea typeface="Open Sans" pitchFamily="34" charset="0"/>
                <a:cs typeface="Open Sans" pitchFamily="34" charset="0"/>
              </a:rPr>
              <a:t>28</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November	: Issue Of admit card for Final Exam Phase-II </a:t>
            </a:r>
          </a:p>
          <a:p>
            <a:r>
              <a:rPr lang="en-IN" sz="1400" dirty="0">
                <a:latin typeface="Open Sans" pitchFamily="34" charset="0"/>
                <a:ea typeface="Open Sans" pitchFamily="34" charset="0"/>
                <a:cs typeface="Open Sans" pitchFamily="34" charset="0"/>
              </a:rPr>
              <a:t>		  (Cl 8&amp;9)/ Model Exam (Cl-10)</a:t>
            </a:r>
          </a:p>
          <a:p>
            <a:r>
              <a:rPr lang="en-IN" sz="1400" dirty="0">
                <a:latin typeface="Open Sans" pitchFamily="34" charset="0"/>
                <a:ea typeface="Open Sans" pitchFamily="34" charset="0"/>
                <a:cs typeface="Open Sans" pitchFamily="34" charset="0"/>
              </a:rPr>
              <a:t>29</a:t>
            </a:r>
            <a:r>
              <a:rPr lang="en-IN" sz="1400" baseline="30000" dirty="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November	: End of Remedial Class (Cl-8&amp;9)/ Graduation 			  Day/ Result of Final Exam (Foundation</a:t>
            </a:r>
            <a:r>
              <a:rPr lang="en-IN" sz="1400" dirty="0" smtClean="0">
                <a:latin typeface="Open Sans" pitchFamily="34" charset="0"/>
                <a:ea typeface="Open Sans" pitchFamily="34" charset="0"/>
                <a:cs typeface="Open Sans" pitchFamily="34" charset="0"/>
              </a:rPr>
              <a:t>)</a:t>
            </a:r>
          </a:p>
          <a:p>
            <a:r>
              <a:rPr lang="en-IN" sz="1400" dirty="0" smtClean="0">
                <a:latin typeface="Open Sans" pitchFamily="34" charset="0"/>
                <a:ea typeface="Open Sans" pitchFamily="34" charset="0"/>
                <a:cs typeface="Open Sans" pitchFamily="34" charset="0"/>
              </a:rPr>
              <a:t>3</a:t>
            </a:r>
            <a:r>
              <a:rPr lang="en-IN" sz="1400" baseline="30000" dirty="0" smtClean="0">
                <a:latin typeface="Open Sans" pitchFamily="34" charset="0"/>
                <a:ea typeface="Open Sans" pitchFamily="34" charset="0"/>
                <a:cs typeface="Open Sans" pitchFamily="34" charset="0"/>
              </a:rPr>
              <a:t>rd</a:t>
            </a:r>
            <a:r>
              <a:rPr lang="en-IN" sz="1400" dirty="0" smtClean="0">
                <a:latin typeface="Open Sans" pitchFamily="34" charset="0"/>
                <a:ea typeface="Open Sans" pitchFamily="34" charset="0"/>
                <a:cs typeface="Open Sans" pitchFamily="34" charset="0"/>
              </a:rPr>
              <a:t> Dec		: Submission of IPR</a:t>
            </a:r>
          </a:p>
          <a:p>
            <a:r>
              <a:rPr lang="en-IN" sz="1400" dirty="0" smtClean="0">
                <a:latin typeface="Open Sans" pitchFamily="34" charset="0"/>
                <a:ea typeface="Open Sans" pitchFamily="34" charset="0"/>
                <a:cs typeface="Open Sans" pitchFamily="34" charset="0"/>
              </a:rPr>
              <a:t>2</a:t>
            </a:r>
            <a:r>
              <a:rPr lang="en-IN" sz="1400" baseline="30000" dirty="0" smtClean="0">
                <a:latin typeface="Open Sans" pitchFamily="34" charset="0"/>
                <a:ea typeface="Open Sans" pitchFamily="34" charset="0"/>
                <a:cs typeface="Open Sans" pitchFamily="34" charset="0"/>
              </a:rPr>
              <a:t>nd</a:t>
            </a:r>
            <a:r>
              <a:rPr lang="en-IN" sz="1400" dirty="0" smtClean="0">
                <a:latin typeface="Open Sans" pitchFamily="34" charset="0"/>
                <a:ea typeface="Open Sans" pitchFamily="34" charset="0"/>
                <a:cs typeface="Open Sans" pitchFamily="34" charset="0"/>
              </a:rPr>
              <a:t> -7</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Dec </a:t>
            </a:r>
            <a:r>
              <a:rPr lang="en-IN" sz="1100" dirty="0" smtClean="0">
                <a:latin typeface="Open Sans" pitchFamily="34" charset="0"/>
                <a:ea typeface="Open Sans" pitchFamily="34" charset="0"/>
                <a:cs typeface="Open Sans" pitchFamily="34" charset="0"/>
              </a:rPr>
              <a:t>(Tentative)</a:t>
            </a:r>
            <a:r>
              <a:rPr lang="en-IN" sz="1400" dirty="0">
                <a:latin typeface="Open Sans" pitchFamily="34" charset="0"/>
                <a:ea typeface="Open Sans" pitchFamily="34" charset="0"/>
                <a:cs typeface="Open Sans" pitchFamily="34" charset="0"/>
              </a:rPr>
              <a:t>	</a:t>
            </a:r>
            <a:r>
              <a:rPr lang="en-IN" sz="1400" dirty="0" smtClean="0">
                <a:latin typeface="Open Sans" pitchFamily="34" charset="0"/>
                <a:ea typeface="Open Sans" pitchFamily="34" charset="0"/>
                <a:cs typeface="Open Sans" pitchFamily="34" charset="0"/>
              </a:rPr>
              <a:t>: Final Exam Phase-II (Cl-8 &amp;9)/ Model Exam (Cl-10)</a:t>
            </a:r>
          </a:p>
          <a:p>
            <a:r>
              <a:rPr lang="en-IN" sz="1400" dirty="0" smtClean="0">
                <a:latin typeface="Open Sans" pitchFamily="34" charset="0"/>
                <a:ea typeface="Open Sans" pitchFamily="34" charset="0"/>
                <a:cs typeface="Open Sans" pitchFamily="34" charset="0"/>
              </a:rPr>
              <a:t>6</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a:t>
            </a:r>
            <a:r>
              <a:rPr lang="en-IN" sz="1400" dirty="0">
                <a:latin typeface="Open Sans" pitchFamily="34" charset="0"/>
                <a:ea typeface="Open Sans" pitchFamily="34" charset="0"/>
                <a:cs typeface="Open Sans" pitchFamily="34" charset="0"/>
              </a:rPr>
              <a:t>Dec		: </a:t>
            </a:r>
            <a:r>
              <a:rPr lang="en-IN" sz="1400" dirty="0" smtClean="0">
                <a:latin typeface="Open Sans" pitchFamily="34" charset="0"/>
                <a:ea typeface="Open Sans" pitchFamily="34" charset="0"/>
                <a:cs typeface="Open Sans" pitchFamily="34" charset="0"/>
              </a:rPr>
              <a:t>Declaration of Final Exam Result (Cl-3 to 7)</a:t>
            </a:r>
          </a:p>
          <a:p>
            <a:r>
              <a:rPr lang="en-IN" sz="1400" dirty="0" smtClean="0">
                <a:latin typeface="Open Sans" pitchFamily="34" charset="0"/>
                <a:ea typeface="Open Sans" pitchFamily="34" charset="0"/>
                <a:cs typeface="Open Sans" pitchFamily="34" charset="0"/>
              </a:rPr>
              <a:t>9</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-13</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a:t>
            </a:r>
            <a:r>
              <a:rPr lang="en-IN" sz="1400" dirty="0">
                <a:latin typeface="Open Sans" pitchFamily="34" charset="0"/>
                <a:ea typeface="Open Sans" pitchFamily="34" charset="0"/>
                <a:cs typeface="Open Sans" pitchFamily="34" charset="0"/>
              </a:rPr>
              <a:t>Dec	</a:t>
            </a:r>
            <a:r>
              <a:rPr lang="en-IN" sz="1400" dirty="0" smtClean="0">
                <a:latin typeface="Open Sans" pitchFamily="34" charset="0"/>
                <a:ea typeface="Open Sans" pitchFamily="34" charset="0"/>
                <a:cs typeface="Open Sans" pitchFamily="34" charset="0"/>
              </a:rPr>
              <a:t>: Special Class for Class 10</a:t>
            </a:r>
          </a:p>
          <a:p>
            <a:r>
              <a:rPr lang="en-IN" sz="1400" dirty="0" smtClean="0">
                <a:latin typeface="Open Sans" pitchFamily="34" charset="0"/>
                <a:ea typeface="Open Sans" pitchFamily="34" charset="0"/>
                <a:cs typeface="Open Sans" pitchFamily="34" charset="0"/>
              </a:rPr>
              <a:t>13</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a:t>
            </a:r>
            <a:r>
              <a:rPr lang="en-IN" sz="1400" dirty="0">
                <a:latin typeface="Open Sans" pitchFamily="34" charset="0"/>
                <a:ea typeface="Open Sans" pitchFamily="34" charset="0"/>
                <a:cs typeface="Open Sans" pitchFamily="34" charset="0"/>
              </a:rPr>
              <a:t>Dec		: Declaration of Final Exam </a:t>
            </a:r>
            <a:r>
              <a:rPr lang="en-IN" sz="1400" dirty="0" smtClean="0">
                <a:latin typeface="Open Sans" pitchFamily="34" charset="0"/>
                <a:ea typeface="Open Sans" pitchFamily="34" charset="0"/>
                <a:cs typeface="Open Sans" pitchFamily="34" charset="0"/>
              </a:rPr>
              <a:t>Result (Cl 8&amp;9) / Model  			  Exam Class 10/ Student Engagement schedule to be s			  hared- Headmaster</a:t>
            </a:r>
          </a:p>
          <a:p>
            <a:r>
              <a:rPr lang="en-IN" sz="1400" dirty="0" smtClean="0">
                <a:latin typeface="Open Sans" pitchFamily="34" charset="0"/>
                <a:ea typeface="Open Sans" pitchFamily="34" charset="0"/>
                <a:cs typeface="Open Sans" pitchFamily="34" charset="0"/>
              </a:rPr>
              <a:t>18</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Dec		: Winter Vacation</a:t>
            </a:r>
            <a:endParaRPr lang="en-IN" sz="1400" dirty="0">
              <a:latin typeface="Open Sans" pitchFamily="34" charset="0"/>
              <a:ea typeface="Open Sans" pitchFamily="34" charset="0"/>
              <a:cs typeface="Open Sans" pitchFamily="34" charset="0"/>
            </a:endParaRPr>
          </a:p>
          <a:p>
            <a:endParaRPr lang="en-IN" sz="1400" dirty="0" smtClean="0">
              <a:latin typeface="Open Sans" pitchFamily="34" charset="0"/>
              <a:ea typeface="Open Sans" pitchFamily="34" charset="0"/>
              <a:cs typeface="Open Sans" pitchFamily="34" charset="0"/>
            </a:endParaRPr>
          </a:p>
          <a:p>
            <a:pPr algn="ctr"/>
            <a:r>
              <a:rPr lang="en-IN" sz="2000" b="1" dirty="0" smtClean="0">
                <a:latin typeface="Open Sans" pitchFamily="34" charset="0"/>
                <a:ea typeface="Open Sans" pitchFamily="34" charset="0"/>
                <a:cs typeface="Open Sans" pitchFamily="34" charset="0"/>
              </a:rPr>
              <a:t>To look </a:t>
            </a:r>
            <a:r>
              <a:rPr lang="en-IN" sz="2000" b="1" dirty="0" smtClean="0">
                <a:latin typeface="Open Sans" pitchFamily="34" charset="0"/>
                <a:ea typeface="Open Sans" pitchFamily="34" charset="0"/>
                <a:cs typeface="Open Sans" pitchFamily="34" charset="0"/>
              </a:rPr>
              <a:t>Ahead</a:t>
            </a:r>
          </a:p>
          <a:p>
            <a:pPr algn="ctr"/>
            <a:r>
              <a:rPr lang="en-IN" sz="2000" b="1" dirty="0" smtClean="0">
                <a:latin typeface="Open Sans" pitchFamily="34" charset="0"/>
                <a:ea typeface="Open Sans" pitchFamily="34" charset="0"/>
                <a:cs typeface="Open Sans" pitchFamily="34" charset="0"/>
              </a:rPr>
              <a:t>January 2025</a:t>
            </a:r>
          </a:p>
          <a:p>
            <a:pPr algn="ctr"/>
            <a:endParaRPr lang="en-IN" sz="2000" b="1" dirty="0" smtClean="0">
              <a:latin typeface="Open Sans" pitchFamily="34" charset="0"/>
              <a:ea typeface="Open Sans" pitchFamily="34" charset="0"/>
              <a:cs typeface="Open Sans" pitchFamily="34" charset="0"/>
            </a:endParaRPr>
          </a:p>
          <a:p>
            <a:r>
              <a:rPr lang="en-IN" sz="1400" dirty="0" smtClean="0">
                <a:latin typeface="Open Sans" pitchFamily="34" charset="0"/>
                <a:ea typeface="Open Sans" pitchFamily="34" charset="0"/>
                <a:cs typeface="Open Sans" pitchFamily="34" charset="0"/>
              </a:rPr>
              <a:t>10</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Jan		: Teachers Reporting day/ Staff meeting (Tentative)</a:t>
            </a:r>
          </a:p>
          <a:p>
            <a:r>
              <a:rPr lang="en-IN" sz="1400" dirty="0" smtClean="0">
                <a:latin typeface="Open Sans" pitchFamily="34" charset="0"/>
                <a:ea typeface="Open Sans" pitchFamily="34" charset="0"/>
                <a:cs typeface="Open Sans" pitchFamily="34" charset="0"/>
              </a:rPr>
              <a:t>13</a:t>
            </a:r>
            <a:r>
              <a:rPr lang="en-IN" sz="1400" baseline="30000" dirty="0" smtClean="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Jan		</a:t>
            </a:r>
            <a:r>
              <a:rPr lang="en-IN" sz="1400" dirty="0" smtClean="0">
                <a:latin typeface="Open Sans" pitchFamily="34" charset="0"/>
                <a:ea typeface="Open Sans" pitchFamily="34" charset="0"/>
                <a:cs typeface="Open Sans" pitchFamily="34" charset="0"/>
              </a:rPr>
              <a:t>: Start of special class (Cl-10 Outgoing)</a:t>
            </a:r>
          </a:p>
          <a:p>
            <a:r>
              <a:rPr lang="en-IN" sz="1400" dirty="0" smtClean="0">
                <a:latin typeface="Open Sans" pitchFamily="34" charset="0"/>
                <a:ea typeface="Open Sans" pitchFamily="34" charset="0"/>
                <a:cs typeface="Open Sans" pitchFamily="34" charset="0"/>
              </a:rPr>
              <a:t>16</a:t>
            </a:r>
            <a:r>
              <a:rPr lang="en-IN" sz="1400" baseline="30000" dirty="0" smtClean="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Jan		</a:t>
            </a:r>
            <a:r>
              <a:rPr lang="en-IN" sz="1400" dirty="0" smtClean="0">
                <a:latin typeface="Open Sans" pitchFamily="34" charset="0"/>
                <a:ea typeface="Open Sans" pitchFamily="34" charset="0"/>
                <a:cs typeface="Open Sans" pitchFamily="34" charset="0"/>
              </a:rPr>
              <a:t>:Re-opening for Class 9 &amp; 10 (Present)</a:t>
            </a:r>
          </a:p>
          <a:p>
            <a:r>
              <a:rPr lang="en-IN" sz="1400" dirty="0" smtClean="0">
                <a:latin typeface="Open Sans" pitchFamily="34" charset="0"/>
                <a:ea typeface="Open Sans" pitchFamily="34" charset="0"/>
                <a:cs typeface="Open Sans" pitchFamily="34" charset="0"/>
              </a:rPr>
              <a:t>17</a:t>
            </a:r>
            <a:r>
              <a:rPr lang="en-IN" sz="1400" baseline="30000" dirty="0" smtClean="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Jan		</a:t>
            </a:r>
            <a:r>
              <a:rPr lang="en-IN" sz="1400" dirty="0" smtClean="0">
                <a:latin typeface="Open Sans" pitchFamily="34" charset="0"/>
                <a:ea typeface="Open Sans" pitchFamily="34" charset="0"/>
                <a:cs typeface="Open Sans" pitchFamily="34" charset="0"/>
              </a:rPr>
              <a:t>: issue of Admit Card for Model Exam</a:t>
            </a:r>
          </a:p>
          <a:p>
            <a:r>
              <a:rPr lang="en-IN" sz="1400" dirty="0" smtClean="0">
                <a:latin typeface="Open Sans" pitchFamily="34" charset="0"/>
                <a:ea typeface="Open Sans" pitchFamily="34" charset="0"/>
                <a:cs typeface="Open Sans" pitchFamily="34" charset="0"/>
              </a:rPr>
              <a:t>20</a:t>
            </a:r>
            <a:r>
              <a:rPr lang="en-IN" sz="1400" baseline="30000" dirty="0" smtClean="0">
                <a:latin typeface="Open Sans" pitchFamily="34" charset="0"/>
                <a:ea typeface="Open Sans" pitchFamily="34" charset="0"/>
                <a:cs typeface="Open Sans" pitchFamily="34" charset="0"/>
              </a:rPr>
              <a:t>th</a:t>
            </a:r>
            <a:r>
              <a:rPr lang="en-IN" sz="1400" dirty="0" smtClean="0">
                <a:latin typeface="Open Sans" pitchFamily="34" charset="0"/>
                <a:ea typeface="Open Sans" pitchFamily="34" charset="0"/>
                <a:cs typeface="Open Sans" pitchFamily="34" charset="0"/>
              </a:rPr>
              <a:t> -28</a:t>
            </a:r>
            <a:r>
              <a:rPr lang="en-IN" sz="1400" baseline="30000" dirty="0" smtClean="0">
                <a:latin typeface="Open Sans" pitchFamily="34" charset="0"/>
                <a:ea typeface="Open Sans" pitchFamily="34" charset="0"/>
                <a:cs typeface="Open Sans" pitchFamily="34" charset="0"/>
              </a:rPr>
              <a:t>th</a:t>
            </a:r>
            <a:r>
              <a:rPr lang="en-IN" sz="1400" dirty="0">
                <a:latin typeface="Open Sans" pitchFamily="34" charset="0"/>
                <a:ea typeface="Open Sans" pitchFamily="34" charset="0"/>
                <a:cs typeface="Open Sans" pitchFamily="34" charset="0"/>
              </a:rPr>
              <a:t> Jan	</a:t>
            </a:r>
            <a:r>
              <a:rPr lang="en-IN" sz="1400" dirty="0" smtClean="0">
                <a:latin typeface="Open Sans" pitchFamily="34" charset="0"/>
                <a:ea typeface="Open Sans" pitchFamily="34" charset="0"/>
                <a:cs typeface="Open Sans" pitchFamily="34" charset="0"/>
              </a:rPr>
              <a:t>: Improvement Exam (Cl-10 Outgoing)</a:t>
            </a:r>
            <a:endParaRPr lang="en-IN" sz="1400" dirty="0" smtClean="0">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4784</TotalTime>
  <Words>2601</Words>
  <Application>Microsoft Office PowerPoint</Application>
  <PresentationFormat>A4 Paper (210x297 mm)</PresentationFormat>
  <Paragraphs>353</Paragraphs>
  <Slides>38</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HelveticaNeue</vt:lpstr>
      <vt:lpstr>Open Sans</vt:lpstr>
      <vt:lpstr>-webkit-standard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Abc</cp:lastModifiedBy>
  <cp:revision>421</cp:revision>
  <dcterms:created xsi:type="dcterms:W3CDTF">2020-09-29T10:45:00Z</dcterms:created>
  <dcterms:modified xsi:type="dcterms:W3CDTF">2024-12-08T14:25:57Z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B171560EC9B642948F9D6244A2F2B495</vt:lpwstr>
  </property>
  <property fmtid="{D5CDD505-2E9C-101B-9397-08002B2CF9AE}" pid="3" name="KSOProductBuildVer">
    <vt:lpwstr>1033-11.2.0.11440</vt:lpwstr>
  </property>
</Properties>
</file>